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87" r:id="rId3"/>
    <p:sldMasterId id="2147483696" r:id="rId4"/>
  </p:sldMasterIdLst>
  <p:sldIdLst>
    <p:sldId id="283" r:id="rId5"/>
    <p:sldId id="267" r:id="rId6"/>
    <p:sldId id="268" r:id="rId7"/>
    <p:sldId id="269" r:id="rId8"/>
    <p:sldId id="296" r:id="rId9"/>
    <p:sldId id="339" r:id="rId10"/>
    <p:sldId id="270" r:id="rId11"/>
    <p:sldId id="297" r:id="rId12"/>
    <p:sldId id="343" r:id="rId13"/>
    <p:sldId id="338" r:id="rId14"/>
    <p:sldId id="262" r:id="rId15"/>
    <p:sldId id="333" r:id="rId16"/>
    <p:sldId id="294" r:id="rId17"/>
    <p:sldId id="295" r:id="rId18"/>
    <p:sldId id="311" r:id="rId19"/>
    <p:sldId id="303" r:id="rId20"/>
    <p:sldId id="344" r:id="rId21"/>
    <p:sldId id="346" r:id="rId22"/>
    <p:sldId id="345" r:id="rId23"/>
    <p:sldId id="347" r:id="rId24"/>
    <p:sldId id="335" r:id="rId25"/>
    <p:sldId id="336" r:id="rId26"/>
    <p:sldId id="337" r:id="rId27"/>
    <p:sldId id="321" r:id="rId28"/>
    <p:sldId id="322" r:id="rId29"/>
    <p:sldId id="323" r:id="rId30"/>
    <p:sldId id="324" r:id="rId31"/>
    <p:sldId id="325" r:id="rId32"/>
    <p:sldId id="326" r:id="rId33"/>
    <p:sldId id="340" r:id="rId34"/>
    <p:sldId id="327" r:id="rId35"/>
    <p:sldId id="341" r:id="rId36"/>
    <p:sldId id="328" r:id="rId37"/>
    <p:sldId id="329" r:id="rId38"/>
    <p:sldId id="330" r:id="rId39"/>
    <p:sldId id="331" r:id="rId40"/>
    <p:sldId id="332" r:id="rId41"/>
    <p:sldId id="28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ED3D7"/>
    <a:srgbClr val="669900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>
            <a:extLst>
              <a:ext uri="{FF2B5EF4-FFF2-40B4-BE49-F238E27FC236}">
                <a16:creationId xmlns:a16="http://schemas.microsoft.com/office/drawing/2014/main" id="{79746C62-3EC3-F63F-7945-92DB354FA5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19275" y="4763"/>
            <a:ext cx="4135438" cy="6862762"/>
            <a:chOff x="2928938" y="-4763"/>
            <a:chExt cx="5002234" cy="686276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49D4614-308D-9511-44EB-D1117C607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53" y="-4763"/>
              <a:ext cx="1063815" cy="2782887"/>
            </a:xfrm>
            <a:custGeom>
              <a:avLst/>
              <a:gdLst>
                <a:gd name="T0" fmla="*/ 0 w 670"/>
                <a:gd name="T1" fmla="*/ 2692400 h 1753"/>
                <a:gd name="T2" fmla="*/ 357251 w 670"/>
                <a:gd name="T3" fmla="*/ 2782887 h 1753"/>
                <a:gd name="T4" fmla="*/ 1063815 w 670"/>
                <a:gd name="T5" fmla="*/ 0 h 1753"/>
                <a:gd name="T6" fmla="*/ 682747 w 670"/>
                <a:gd name="T7" fmla="*/ 0 h 1753"/>
                <a:gd name="T8" fmla="*/ 0 w 670"/>
                <a:gd name="T9" fmla="*/ 2692400 h 17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0"/>
                <a:gd name="T16" fmla="*/ 0 h 1753"/>
                <a:gd name="T17" fmla="*/ 670 w 670"/>
                <a:gd name="T18" fmla="*/ 1753 h 17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B4CAB"/>
            </a:solidFill>
            <a:ln w="9525">
              <a:solidFill>
                <a:srgbClr val="3366CC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B1638E0-E3E8-6C82-6BB8-240F000E19B0}"/>
                </a:ext>
              </a:extLst>
            </p:cNvPr>
            <p:cNvSpPr/>
            <p:nvPr/>
          </p:nvSpPr>
          <p:spPr bwMode="auto">
            <a:xfrm>
              <a:off x="2928938" y="-4763"/>
              <a:ext cx="1035012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AF6A2C66-BCEF-F8BF-E3D8-58FEC55EA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232" y="2687637"/>
              <a:ext cx="4575940" cy="4170363"/>
            </a:xfrm>
            <a:custGeom>
              <a:avLst/>
              <a:gdLst>
                <a:gd name="T0" fmla="*/ 0 w 2883"/>
                <a:gd name="T1" fmla="*/ 0 h 2627"/>
                <a:gd name="T2" fmla="*/ 4762 w 2883"/>
                <a:gd name="T3" fmla="*/ 4763 h 2627"/>
                <a:gd name="T4" fmla="*/ 3336325 w 2883"/>
                <a:gd name="T5" fmla="*/ 4170363 h 2627"/>
                <a:gd name="T6" fmla="*/ 4575940 w 2883"/>
                <a:gd name="T7" fmla="*/ 4170363 h 2627"/>
                <a:gd name="T8" fmla="*/ 357123 w 2883"/>
                <a:gd name="T9" fmla="*/ 90488 h 2627"/>
                <a:gd name="T10" fmla="*/ 0 w 2883"/>
                <a:gd name="T11" fmla="*/ 0 h 26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83"/>
                <a:gd name="T19" fmla="*/ 0 h 2627"/>
                <a:gd name="T20" fmla="*/ 2883 w 2883"/>
                <a:gd name="T21" fmla="*/ 2627 h 26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3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C9A1EC4-01C9-A1D5-6E66-08D743587237}"/>
                </a:ext>
              </a:extLst>
            </p:cNvPr>
            <p:cNvSpPr/>
            <p:nvPr/>
          </p:nvSpPr>
          <p:spPr bwMode="auto">
            <a:xfrm>
              <a:off x="2928938" y="2568574"/>
              <a:ext cx="3585095" cy="4279901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62F200D-92CD-4FCF-2BFF-9DB12891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5AE51-37B3-49E3-82C9-F5689857E20A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A784C3E-3845-D316-3C64-45B0A1AF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2413" y="5883275"/>
            <a:ext cx="43243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0A78D02-6EF1-AE91-D9DE-5FEF050F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FA244C-003F-4AB0-9A4B-91606FDFC0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153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0BCB88-4379-064E-E90C-1E4BFC5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CB466-6B26-469D-8B14-E58F9A612B05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9309E9-9A10-01A8-688E-0CDCAA5A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3D362C-361A-8567-BADE-99BDCC30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28F17-1E72-4B0A-8E80-DE6442A1869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013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BC399-417D-C3E0-AE7F-3086AFF2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38547-BCA1-4606-A591-275841FF68EE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F3D0-65FD-8C7C-5065-E2AA07A2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BFAA8-F191-4647-DB4B-A68C16C0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4114C-BC57-4974-B173-A31EA4370B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804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945E0-3E21-C95D-73B3-DE47ED1F1A21}"/>
              </a:ext>
            </a:extLst>
          </p:cNvPr>
          <p:cNvSpPr txBox="1"/>
          <p:nvPr/>
        </p:nvSpPr>
        <p:spPr>
          <a:xfrm>
            <a:off x="1598613" y="8636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kumimoji="0" lang="en-US" sz="8000" dirty="0">
                <a:solidFill>
                  <a:prstClr val="black"/>
                </a:solidFill>
                <a:effectLst/>
                <a:latin typeface="Corbel" panose="020B0503020204020204"/>
                <a:ea typeface="+mn-ea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A7811-E6C3-32AE-6C57-3183C36E601F}"/>
              </a:ext>
            </a:extLst>
          </p:cNvPr>
          <p:cNvSpPr txBox="1"/>
          <p:nvPr/>
        </p:nvSpPr>
        <p:spPr>
          <a:xfrm>
            <a:off x="10893425" y="28194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eaLnBrk="1" fontAlgn="auto" hangingPunct="1">
              <a:spcAft>
                <a:spcPts val="0"/>
              </a:spcAft>
              <a:defRPr/>
            </a:pPr>
            <a:r>
              <a:rPr kumimoji="0" lang="en-US" sz="8000" dirty="0">
                <a:solidFill>
                  <a:prstClr val="black"/>
                </a:solidFill>
                <a:effectLst/>
                <a:latin typeface="Corbel" panose="020B0503020204020204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DCAF9B2-4E74-DBE6-A9EB-ABBED2A922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E26DB-DDCD-49D3-8CAA-5ACDEFABA97D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4486D0F-06F5-5746-2C9C-CAAAF840B6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282DDB-476F-4AB0-714F-CB060B12F9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185393BE-2856-4E85-92A1-606EA5A893B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3917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7F4CF-3F84-3154-4A5C-4202F13F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ACCB0-4A2E-42FF-80AA-70457825EE23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F201-A5E1-7ECA-577F-0C1F134B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F2838-19C6-0A96-8717-0625AF92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1BEDA-4B97-48C7-884D-42F02C13088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5137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E38BF-BFCB-2998-EBAC-09F94CEFDDD5}"/>
              </a:ext>
            </a:extLst>
          </p:cNvPr>
          <p:cNvSpPr txBox="1"/>
          <p:nvPr/>
        </p:nvSpPr>
        <p:spPr>
          <a:xfrm>
            <a:off x="1598613" y="8636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 eaLnBrk="1" fontAlgn="auto" hangingPunct="1">
              <a:spcAft>
                <a:spcPts val="0"/>
              </a:spcAft>
              <a:defRPr/>
            </a:pPr>
            <a:r>
              <a:rPr kumimoji="0" lang="en-US" sz="8000" dirty="0">
                <a:solidFill>
                  <a:prstClr val="black"/>
                </a:solidFill>
                <a:effectLst/>
                <a:latin typeface="Corbel" panose="020B0503020204020204"/>
                <a:ea typeface="+mn-ea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B999-C47E-9CFC-DEB1-A49145D4BF7C}"/>
              </a:ext>
            </a:extLst>
          </p:cNvPr>
          <p:cNvSpPr txBox="1"/>
          <p:nvPr/>
        </p:nvSpPr>
        <p:spPr>
          <a:xfrm>
            <a:off x="10893425" y="28194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 eaLnBrk="1" fontAlgn="auto" hangingPunct="1">
              <a:spcAft>
                <a:spcPts val="0"/>
              </a:spcAft>
              <a:defRPr/>
            </a:pPr>
            <a:r>
              <a:rPr kumimoji="0" lang="en-US" sz="8000" dirty="0">
                <a:solidFill>
                  <a:prstClr val="black"/>
                </a:solidFill>
                <a:effectLst/>
                <a:latin typeface="Corbel" panose="020B0503020204020204"/>
                <a:ea typeface="+mn-ea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94FA440-3CF0-EC64-4FAE-DB11557157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388E-E682-42C9-80B0-5FBDFB846212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F548C8-E5A6-973A-E9EC-360892C84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6663F6E-8007-FCB3-9090-B0671CFAF8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45723AE-EC43-457F-A332-A6AB1B6E37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1927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rtlCol="0">
            <a:normAutofit/>
          </a:bodyPr>
          <a:lstStyle>
            <a:lvl1pPr>
              <a:defRPr lang="en-US" b="0" dirty="0"/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B79C9-F622-90F4-1330-3B8862F433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986B2-71DC-4192-AB68-9A07DF7C6435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D484D-5384-15E2-E9CB-753E5A7125C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9A14D-821C-C7C6-8616-83C24F76E5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8043E60-F4A0-4786-85B2-B0A85B1BD0C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1680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F9E0-5544-CC51-8066-FDB1091B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7D890-DA02-4AC5-995C-98F7A167427D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67918-F849-FE39-8D26-32F8C5CD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AA4E7-1153-13AF-6076-0A5FA13A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D95188-3489-4D6C-8313-48CB8117C4E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830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33A2-6B1E-EED0-B753-1C6E2BC9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268EA-319F-4C8F-A814-B733C28D7FCF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A6E0B-DC41-6C38-1357-39998491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570C-19A7-75C0-795D-3644EDCF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8F384-96ED-4C84-8BE5-A936E7F1231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1177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199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>
            <a:extLst>
              <a:ext uri="{FF2B5EF4-FFF2-40B4-BE49-F238E27FC236}">
                <a16:creationId xmlns:a16="http://schemas.microsoft.com/office/drawing/2014/main" id="{24E0B4ED-E2DC-D33D-FDB3-3BB875B682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6100" y="727075"/>
            <a:ext cx="11099800" cy="5732463"/>
          </a:xfrm>
          <a:prstGeom prst="roundRect">
            <a:avLst>
              <a:gd name="adj" fmla="val 1065"/>
            </a:avLst>
          </a:prstGeom>
          <a:solidFill>
            <a:schemeClr val="bg1"/>
          </a:solidFill>
          <a:ln w="15875">
            <a:solidFill>
              <a:srgbClr val="0070C0"/>
            </a:solidFill>
            <a:miter lim="800000"/>
            <a:headEnd/>
            <a:tailEnd/>
          </a:ln>
        </p:spPr>
        <p:txBody>
          <a:bodyPr wrap="none" tIns="108000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26">
            <a:extLst>
              <a:ext uri="{FF2B5EF4-FFF2-40B4-BE49-F238E27FC236}">
                <a16:creationId xmlns:a16="http://schemas.microsoft.com/office/drawing/2014/main" id="{7DB4312A-9BE2-1C7E-BA52-3785DD418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578167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</a:t>
            </a: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. </a:t>
            </a:r>
            <a:r>
              <a:rPr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수행사항 보고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9190DA67-FFC0-7672-652E-F5E840AC99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7713" y="1376363"/>
            <a:ext cx="3146425" cy="4937125"/>
          </a:xfrm>
          <a:prstGeom prst="roundRect">
            <a:avLst>
              <a:gd name="adj" fmla="val 1067"/>
            </a:avLst>
          </a:prstGeom>
          <a:solidFill>
            <a:schemeClr val="bg1">
              <a:lumMod val="85000"/>
            </a:schemeClr>
          </a:solidFill>
          <a:ln w="15875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wrap="none" tIns="108000"/>
          <a:lstStyle/>
          <a:p>
            <a:pPr marL="800100" lvl="1" indent="-342900" eaLnBrk="1" latinLnBrk="1" hangingPunct="1">
              <a:lnSpc>
                <a:spcPct val="150000"/>
              </a:lnSpc>
              <a:defRPr/>
            </a:pPr>
            <a:endParaRPr lang="en-US" altLang="ko-KR" sz="2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DA70E2D-F5E5-4DD3-9CBB-06A0104A2D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94138" y="1376363"/>
            <a:ext cx="7550150" cy="4937125"/>
          </a:xfrm>
          <a:prstGeom prst="roundRect">
            <a:avLst>
              <a:gd name="adj" fmla="val 380"/>
            </a:avLst>
          </a:prstGeom>
          <a:solidFill>
            <a:schemeClr val="bg1"/>
          </a:solidFill>
          <a:ln w="15875">
            <a:solidFill>
              <a:srgbClr val="0070C0"/>
            </a:solidFill>
            <a:miter lim="800000"/>
            <a:headEnd/>
            <a:tailEnd/>
          </a:ln>
        </p:spPr>
        <p:txBody>
          <a:bodyPr wrap="none" tIns="108000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04E94-AD9B-7D48-F8FD-4669DBDC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F8149-F006-49F0-BDEB-184811B388FB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DE56-78A9-2E5B-3DB4-904FE970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006F3-B5AC-F406-53FD-6E959221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2163" y="5867400"/>
            <a:ext cx="550862" cy="365125"/>
          </a:xfrm>
        </p:spPr>
        <p:txBody>
          <a:bodyPr/>
          <a:lstStyle>
            <a:lvl1pPr>
              <a:defRPr/>
            </a:lvl1pPr>
          </a:lstStyle>
          <a:p>
            <a:fld id="{667E134D-8EE9-42DE-BA34-279B10DE71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6440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A07FC948-85F5-91FC-69C9-AB60A18667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C452C3A5-344C-A4D8-4626-E1E3DC1857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1.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용역이행능력평가 시스템 등 기능개선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역무대행사업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  <p:sp>
        <p:nvSpPr>
          <p:cNvPr id="4" name="Rectangle 2107">
            <a:extLst>
              <a:ext uri="{FF2B5EF4-FFF2-40B4-BE49-F238E27FC236}">
                <a16:creationId xmlns:a16="http://schemas.microsoft.com/office/drawing/2014/main" id="{53EEAF09-C2FF-D7AB-F9D1-C68CE6AEC4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240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F350BC2E-8AC0-DBD1-86D8-63D778BC0F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784FF809-ACFF-8872-7D87-15341E0BC9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6453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EAEEDB07-969C-1F7F-9447-F79258E842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Rectangle 2107">
            <a:extLst>
              <a:ext uri="{FF2B5EF4-FFF2-40B4-BE49-F238E27FC236}">
                <a16:creationId xmlns:a16="http://schemas.microsoft.com/office/drawing/2014/main" id="{0A8992C8-114F-A9EE-9452-9701F8BF97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  <p:sp>
        <p:nvSpPr>
          <p:cNvPr id="4" name="Text Box 23">
            <a:extLst>
              <a:ext uri="{FF2B5EF4-FFF2-40B4-BE49-F238E27FC236}">
                <a16:creationId xmlns:a16="http://schemas.microsoft.com/office/drawing/2014/main" id="{14D37172-4A0C-2107-7E97-2229902747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341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683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8954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9109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354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>
            <a:extLst>
              <a:ext uri="{FF2B5EF4-FFF2-40B4-BE49-F238E27FC236}">
                <a16:creationId xmlns:a16="http://schemas.microsoft.com/office/drawing/2014/main" id="{A40ED03D-2B0A-E55F-127D-F0A44D8DDC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6100" y="727075"/>
            <a:ext cx="11099800" cy="5732463"/>
          </a:xfrm>
          <a:prstGeom prst="roundRect">
            <a:avLst>
              <a:gd name="adj" fmla="val 1067"/>
            </a:avLst>
          </a:prstGeom>
          <a:solidFill>
            <a:schemeClr val="bg1"/>
          </a:solidFill>
          <a:ln w="15875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wrap="none" tIns="108000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latin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 Box 26">
            <a:extLst>
              <a:ext uri="{FF2B5EF4-FFF2-40B4-BE49-F238E27FC236}">
                <a16:creationId xmlns:a16="http://schemas.microsoft.com/office/drawing/2014/main" id="{169C67B2-E7A9-9A22-ECFF-E97C6F61F6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57816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Ⅲ</a:t>
            </a:r>
            <a:r>
              <a:rPr lang="en-US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. </a:t>
            </a:r>
            <a:r>
              <a:rPr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</a:rPr>
              <a:t>세부 수행사항 보고</a:t>
            </a:r>
            <a:endParaRPr lang="ko-KR" altLang="en-US" sz="2000">
              <a:solidFill>
                <a:srgbClr val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65E0B024-C3DA-16B2-3626-5E88EB537E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7713" y="1376363"/>
            <a:ext cx="3146425" cy="4937125"/>
          </a:xfrm>
          <a:prstGeom prst="roundRect">
            <a:avLst>
              <a:gd name="adj" fmla="val 1067"/>
            </a:avLst>
          </a:prstGeom>
          <a:solidFill>
            <a:schemeClr val="bg1">
              <a:lumMod val="85000"/>
            </a:schemeClr>
          </a:solidFill>
          <a:ln w="15875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wrap="none" tIns="108000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latin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921AE5CC-9E3C-3986-C5FD-42A9AE9389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94138" y="1376363"/>
            <a:ext cx="7550150" cy="4937125"/>
          </a:xfrm>
          <a:prstGeom prst="roundRect">
            <a:avLst>
              <a:gd name="adj" fmla="val 381"/>
            </a:avLst>
          </a:prstGeom>
          <a:solidFill>
            <a:schemeClr val="bg1"/>
          </a:solidFill>
          <a:ln w="15875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wrap="none" tIns="108000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latin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96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6CC79F7D-8592-2C72-FFBE-A518FCF1F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14391C4D-E4FD-52F5-C3A6-F5B44A1EED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1.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용역이행능력평가 시스템 등 기능개선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역무대행사업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  <p:sp>
        <p:nvSpPr>
          <p:cNvPr id="4" name="Rectangle 2107">
            <a:extLst>
              <a:ext uri="{FF2B5EF4-FFF2-40B4-BE49-F238E27FC236}">
                <a16:creationId xmlns:a16="http://schemas.microsoft.com/office/drawing/2014/main" id="{D91031CD-7379-122F-79FF-5634228146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090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46338E75-99F9-C6A4-1F24-657698221E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95FB3A69-E841-3CD9-9D39-DA1815F6E3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15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2C68-017E-C309-17DA-6CBF4773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CFF9C-EE14-4850-9F7D-74166B8E5B73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42AB-AF77-7DA9-7503-AF81A148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486C-E1E4-DD6C-A8FA-451679C3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8C0E86-5D38-483F-8B56-0FB4C2363E4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9559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434D3778-F8B5-2F09-5368-9303545AB3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itchFamily="18" charset="-127"/>
                <a:ea typeface="HY울릉도M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" name="Rectangle 2107">
            <a:extLst>
              <a:ext uri="{FF2B5EF4-FFF2-40B4-BE49-F238E27FC236}">
                <a16:creationId xmlns:a16="http://schemas.microsoft.com/office/drawing/2014/main" id="{15DA5593-9C71-6052-A18C-21CC19E419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  <p:sp>
        <p:nvSpPr>
          <p:cNvPr id="4" name="Text Box 23">
            <a:extLst>
              <a:ext uri="{FF2B5EF4-FFF2-40B4-BE49-F238E27FC236}">
                <a16:creationId xmlns:a16="http://schemas.microsoft.com/office/drawing/2014/main" id="{3F8906CB-72D8-7DD9-7030-FE08FDC47C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18032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49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83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037838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011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>
            <a:extLst>
              <a:ext uri="{FF2B5EF4-FFF2-40B4-BE49-F238E27FC236}">
                <a16:creationId xmlns:a16="http://schemas.microsoft.com/office/drawing/2014/main" id="{EB134DC5-A07D-79C5-9FAA-F7CA37A05B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46100" y="727075"/>
            <a:ext cx="11099800" cy="5732463"/>
          </a:xfrm>
          <a:prstGeom prst="roundRect">
            <a:avLst>
              <a:gd name="adj" fmla="val 1065"/>
            </a:avLst>
          </a:prstGeom>
          <a:solidFill>
            <a:schemeClr val="bg1"/>
          </a:solidFill>
          <a:ln w="15875">
            <a:solidFill>
              <a:srgbClr val="0070C0"/>
            </a:solidFill>
            <a:miter lim="800000"/>
            <a:headEnd/>
            <a:tailEnd/>
          </a:ln>
        </p:spPr>
        <p:txBody>
          <a:bodyPr wrap="none" tIns="108000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Box 26">
            <a:extLst>
              <a:ext uri="{FF2B5EF4-FFF2-40B4-BE49-F238E27FC236}">
                <a16:creationId xmlns:a16="http://schemas.microsoft.com/office/drawing/2014/main" id="{2D1658FB-EF10-83B3-3983-7D8DFB36A8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5781675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</a:t>
            </a: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. </a:t>
            </a:r>
            <a:r>
              <a:rPr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수행사항 보고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F74D878D-FF1B-FA7D-2195-73B38B6E3B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7713" y="1376363"/>
            <a:ext cx="3146425" cy="4937125"/>
          </a:xfrm>
          <a:prstGeom prst="roundRect">
            <a:avLst>
              <a:gd name="adj" fmla="val 1067"/>
            </a:avLst>
          </a:prstGeom>
          <a:solidFill>
            <a:schemeClr val="bg1">
              <a:lumMod val="85000"/>
            </a:schemeClr>
          </a:solidFill>
          <a:ln w="15875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wrap="none" tIns="108000"/>
          <a:lstStyle/>
          <a:p>
            <a:pPr marL="800100" lvl="1" indent="-342900" eaLnBrk="1" latinLnBrk="1" hangingPunct="1">
              <a:lnSpc>
                <a:spcPct val="150000"/>
              </a:lnSpc>
              <a:defRPr/>
            </a:pPr>
            <a:endParaRPr lang="en-US" altLang="ko-KR" sz="2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05AAEA7E-7216-6106-9834-5704EA8747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94138" y="1376363"/>
            <a:ext cx="7550150" cy="4937125"/>
          </a:xfrm>
          <a:prstGeom prst="roundRect">
            <a:avLst>
              <a:gd name="adj" fmla="val 380"/>
            </a:avLst>
          </a:prstGeom>
          <a:solidFill>
            <a:schemeClr val="bg1"/>
          </a:solidFill>
          <a:ln w="15875">
            <a:solidFill>
              <a:srgbClr val="0070C0"/>
            </a:solidFill>
            <a:miter lim="800000"/>
            <a:headEnd/>
            <a:tailEnd/>
          </a:ln>
        </p:spPr>
        <p:txBody>
          <a:bodyPr wrap="none" tIns="108000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01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lnSpc>
                <a:spcPct val="150000"/>
              </a:lnSpc>
              <a:defRPr/>
            </a:pPr>
            <a:endParaRPr lang="en-US" altLang="ko-KR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15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1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DAD51A2A-2015-1F57-3FC1-C862D5BE24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1DA3797E-D0C1-C533-8476-88DA8515C0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1.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용역이행능력평가 시스템 등 기능개선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역무대행사업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  <p:sp>
        <p:nvSpPr>
          <p:cNvPr id="4" name="Rectangle 2107">
            <a:extLst>
              <a:ext uri="{FF2B5EF4-FFF2-40B4-BE49-F238E27FC236}">
                <a16:creationId xmlns:a16="http://schemas.microsoft.com/office/drawing/2014/main" id="{15B6D3D8-A1B5-B964-7C25-A1CBA58BB2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0891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1B650C9F-195E-6F9B-417A-CF115B1074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D45C7333-412D-C72B-C21A-252BB5385A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09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현황_02_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6">
            <a:extLst>
              <a:ext uri="{FF2B5EF4-FFF2-40B4-BE49-F238E27FC236}">
                <a16:creationId xmlns:a16="http://schemas.microsoft.com/office/drawing/2014/main" id="{A50D4FFF-E196-9B6A-E01F-2BCDA1B355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79375"/>
            <a:ext cx="3582988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Ⅲ. </a:t>
            </a:r>
            <a:r>
              <a:rPr lang="ko-KR" altLang="en-US" sz="2000" b="1">
                <a:solidFill>
                  <a:srgbClr val="FFFF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사업 개발 현황</a:t>
            </a:r>
            <a:endParaRPr lang="ko-KR" altLang="en-US" sz="2000">
              <a:solidFill>
                <a:srgbClr val="FFFF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Rectangle 2107">
            <a:extLst>
              <a:ext uri="{FF2B5EF4-FFF2-40B4-BE49-F238E27FC236}">
                <a16:creationId xmlns:a16="http://schemas.microsoft.com/office/drawing/2014/main" id="{3CD7198D-1C44-D0F7-3C25-54EDC2D06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8325" y="1201738"/>
            <a:ext cx="11055350" cy="5316537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83A4BF"/>
            </a:solidFill>
            <a:miter lim="800000"/>
            <a:headEnd/>
            <a:tailEnd/>
          </a:ln>
          <a:effectLst>
            <a:outerShdw dist="28398" dir="3806097" algn="ctr" rotWithShape="0">
              <a:srgbClr val="5DB3D1">
                <a:alpha val="50000"/>
              </a:srgbClr>
            </a:outerShdw>
          </a:effectLst>
        </p:spPr>
        <p:txBody>
          <a:bodyPr wrap="none" lIns="92318" tIns="46158" rIns="92318" bIns="46158" anchor="ctr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eaLnBrk="1" latinLnBrk="1" hangingPunct="1">
              <a:defRPr/>
            </a:pPr>
            <a:endParaRPr lang="ko-KR" altLang="en-US" dirty="0"/>
          </a:p>
        </p:txBody>
      </p:sp>
      <p:sp>
        <p:nvSpPr>
          <p:cNvPr id="4" name="Text Box 23">
            <a:extLst>
              <a:ext uri="{FF2B5EF4-FFF2-40B4-BE49-F238E27FC236}">
                <a16:creationId xmlns:a16="http://schemas.microsoft.com/office/drawing/2014/main" id="{DBACE1E8-8A65-8EBB-881C-03A8EB16BC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5625" y="288925"/>
            <a:ext cx="50339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519" tIns="46158" rIns="54519" bIns="46158"/>
          <a:lstStyle>
            <a:defPPr>
              <a:defRPr lang="ko-KR"/>
            </a:defPPr>
            <a:lvl1pPr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1pPr>
            <a:lvl2pPr marL="460375" indent="-3175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2pPr>
            <a:lvl3pPr marL="922338" indent="-7938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3pPr>
            <a:lvl4pPr marL="1384300" indent="-12700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4pPr>
            <a:lvl5pPr marL="1846263" indent="-17463" algn="ctr" rtl="0" fontAlgn="ctr">
              <a:lnSpc>
                <a:spcPct val="130000"/>
              </a:lnSpc>
              <a:spcBef>
                <a:spcPct val="20000"/>
              </a:spcBef>
              <a:spcAft>
                <a:spcPct val="10000"/>
              </a:spcAft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464646"/>
                </a:solidFill>
                <a:latin typeface="Century Schoolbook" pitchFamily="18" charset="0"/>
                <a:ea typeface="HY견명조" pitchFamily="18" charset="-127"/>
                <a:cs typeface="+mn-cs"/>
              </a:defRPr>
            </a:lvl9pPr>
          </a:lstStyle>
          <a:p>
            <a:pPr algn="r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2. 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업무효율 증대를 위한 기능개선 및 추가개발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(</a:t>
            </a:r>
            <a:r>
              <a:rPr lang="ko-KR" altLang="en-US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협회사업</a:t>
            </a:r>
            <a:r>
              <a:rPr lang="en-US" altLang="ko-KR" i="1" dirty="0">
                <a:solidFill>
                  <a:srgbClr val="FFFFFF"/>
                </a:solidFill>
                <a:latin typeface="가는각진제목체" pitchFamily="18" charset="-127"/>
                <a:ea typeface="가는각진제목체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7386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48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6F04C9-8AAD-8025-50EA-22C9709E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58E73-B755-4065-9FA0-47BD61A10214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6895C0-0DCA-24D9-EED1-CF0DBB2C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E30D3-8F71-1425-0622-FBC0E6FE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4075-5ADF-44F3-9477-22671E277E5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85950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81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3724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10F774C-40FD-2B08-2634-A0E14831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C59AC-76C1-4E41-A7E2-80DBA5207FBF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2A50B6-F9ED-932D-44F8-B855A463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76A645-A724-13DA-B68C-3215626F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04571E-288E-4153-A4B4-6D5134185A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173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EA47FB6-150D-3484-5325-E1D54AE2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983B8-29AF-4AB2-8EB0-8DE1809EB750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68BE9D9-8ED7-EB6D-BA31-50DA192D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62E94F-EA91-49A7-9ED5-93520DBA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185F4-C48D-4995-805E-36CC812FF2B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008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3F732F-96C2-8D10-0265-D2981139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934D1-12B4-42F8-9361-E7990FFBBF03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3F5160-5FBE-4AF7-1EEE-2DD2287E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787B012-DC78-795A-706C-A98B8AF4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1F984B-DB7E-43EC-A677-E8644EEA7F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573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C3138BD-5884-6FC5-05B2-0884D448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9646D-8C2A-4F7E-982B-89588ED056E2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9DA7EC-E5E0-EB1E-4C57-B3DD141D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311D0C-FD10-6EC4-90EA-952F773F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3109C-210E-404B-8EA9-054A0E78264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313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E4D72B-6391-A0D8-0CB6-0D7FD6C5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8345A-2C59-4659-9A21-10F516E3D600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46781-B1E9-913D-4128-5E549538F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190F4-27EA-4EA4-7CBA-CAAC69A1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9751EE-AA70-4667-9016-B68DB84143E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835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7F7F7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0ABF331E-45D0-4049-2B49-73F4781CEC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84313" y="685800"/>
            <a:ext cx="100187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7BC00216-90FD-31CC-703E-E7F4EC8A13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84313" y="2667000"/>
            <a:ext cx="1001871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43F3-BE0B-89B5-D825-4DA78CE45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32963" y="5883275"/>
            <a:ext cx="1143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000">
                <a:solidFill>
                  <a:srgbClr val="000000"/>
                </a:solidFill>
                <a:latin typeface="Corbel" pitchFamily="34" charset="0"/>
                <a:ea typeface="굴림" charset="-127"/>
              </a:defRPr>
            </a:lvl1pPr>
          </a:lstStyle>
          <a:p>
            <a:pPr>
              <a:defRPr/>
            </a:pPr>
            <a:fld id="{E8B3CBF8-C33A-4547-B183-7853F6BAAFCC}" type="datetimeFigureOut">
              <a:rPr lang="en-US" altLang="ko-KR"/>
              <a:pPr>
                <a:defRPr/>
              </a:pPr>
              <a:t>2/13/2023</a:t>
            </a:fld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8DEB-2D80-60EE-51BA-9F8B5FF9F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1750" y="5883275"/>
            <a:ext cx="70850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0" hangingPunct="1">
              <a:defRPr kumimoji="0" sz="1000">
                <a:solidFill>
                  <a:srgbClr val="000000"/>
                </a:solidFill>
                <a:latin typeface="Corbel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DF9A-9984-2F04-60E6-B841B601C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2163" y="5883275"/>
            <a:ext cx="55086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>
                <a:solidFill>
                  <a:srgbClr val="000000"/>
                </a:solidFill>
                <a:latin typeface="Corbel" panose="020B0503020204020204" pitchFamily="34" charset="0"/>
              </a:defRPr>
            </a:lvl1pPr>
          </a:lstStyle>
          <a:p>
            <a:fld id="{0B8F455D-C8FD-4B56-B021-049BA40F0F9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489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0" fontAlgn="base" latinLnBrk="1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ea typeface="HY엽서L" pitchFamily="18" charset="-127"/>
        </a:defRPr>
      </a:lvl2pPr>
      <a:lvl3pPr algn="ctr" defTabSz="457200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ea typeface="HY엽서L" pitchFamily="18" charset="-127"/>
        </a:defRPr>
      </a:lvl3pPr>
      <a:lvl4pPr algn="ctr" defTabSz="457200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ea typeface="HY엽서L" pitchFamily="18" charset="-127"/>
        </a:defRPr>
      </a:lvl4pPr>
      <a:lvl5pPr algn="ctr" defTabSz="457200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orbel" pitchFamily="34" charset="0"/>
          <a:ea typeface="HY엽서L" pitchFamily="18" charset="-127"/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latinLnBrk="1" hangingPunct="0">
        <a:spcBef>
          <a:spcPct val="20000"/>
        </a:spcBef>
        <a:spcAft>
          <a:spcPts val="600"/>
        </a:spcAft>
        <a:buClr>
          <a:srgbClr val="B96C11"/>
        </a:buClr>
        <a:buSzPct val="14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latinLnBrk="1" hangingPunct="0">
        <a:spcBef>
          <a:spcPct val="20000"/>
        </a:spcBef>
        <a:spcAft>
          <a:spcPts val="600"/>
        </a:spcAft>
        <a:buClr>
          <a:srgbClr val="B96C11"/>
        </a:buClr>
        <a:buSzPct val="14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latinLnBrk="1" hangingPunct="0">
        <a:spcBef>
          <a:spcPct val="20000"/>
        </a:spcBef>
        <a:spcAft>
          <a:spcPts val="600"/>
        </a:spcAft>
        <a:buClr>
          <a:srgbClr val="B96C11"/>
        </a:buClr>
        <a:buSzPct val="14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latinLnBrk="1" hangingPunct="0">
        <a:spcBef>
          <a:spcPct val="20000"/>
        </a:spcBef>
        <a:spcAft>
          <a:spcPts val="600"/>
        </a:spcAft>
        <a:buClr>
          <a:srgbClr val="B96C11"/>
        </a:buClr>
        <a:buSzPct val="14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latinLnBrk="1" hangingPunct="0">
        <a:spcBef>
          <a:spcPct val="20000"/>
        </a:spcBef>
        <a:spcAft>
          <a:spcPts val="600"/>
        </a:spcAft>
        <a:buClr>
          <a:srgbClr val="B96C11"/>
        </a:buClr>
        <a:buSzPct val="14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7F7F7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직사각형 5">
            <a:extLst>
              <a:ext uri="{FF2B5EF4-FFF2-40B4-BE49-F238E27FC236}">
                <a16:creationId xmlns:a16="http://schemas.microsoft.com/office/drawing/2014/main" id="{AD93AC67-9B73-73FA-D4A1-62D6B94BA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750" y="0"/>
            <a:ext cx="11525250" cy="666750"/>
          </a:xfrm>
          <a:prstGeom prst="rect">
            <a:avLst/>
          </a:prstGeom>
          <a:solidFill>
            <a:srgbClr val="485AA7"/>
          </a:solidFill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Box 95">
            <a:extLst>
              <a:ext uri="{FF2B5EF4-FFF2-40B4-BE49-F238E27FC236}">
                <a16:creationId xmlns:a16="http://schemas.microsoft.com/office/drawing/2014/main" id="{49A030B4-01EF-0C0E-C541-B3D68F001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07150"/>
            <a:ext cx="1219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fld id="{443478FC-3F81-4CC5-A7F1-CFF62E4C77DB}" type="slidenum">
              <a:rPr lang="en-US" altLang="ko-KR" sz="1000">
                <a:solidFill>
                  <a:srgbClr val="7F7F7F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pPr algn="ctr" eaLnBrk="1" latinLnBrk="1" hangingPunct="1"/>
              <a:t>‹#›</a:t>
            </a:fld>
            <a:endParaRPr lang="en-US" altLang="ko-KR" sz="1000">
              <a:solidFill>
                <a:srgbClr val="7F7F7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52" name="그룹 3">
            <a:extLst>
              <a:ext uri="{FF2B5EF4-FFF2-40B4-BE49-F238E27FC236}">
                <a16:creationId xmlns:a16="http://schemas.microsoft.com/office/drawing/2014/main" id="{6C840572-5D74-73C0-6A7C-71F78D6008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9525" y="0"/>
            <a:ext cx="923925" cy="666750"/>
            <a:chOff x="-9526" y="0"/>
            <a:chExt cx="923924" cy="666750"/>
          </a:xfrm>
        </p:grpSpPr>
        <p:sp>
          <p:nvSpPr>
            <p:cNvPr id="2054" name="직사각형 1">
              <a:extLst>
                <a:ext uri="{FF2B5EF4-FFF2-40B4-BE49-F238E27FC236}">
                  <a16:creationId xmlns:a16="http://schemas.microsoft.com/office/drawing/2014/main" id="{08BD5B7C-909D-495E-2791-27DE1C96D9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9526" y="0"/>
              <a:ext cx="752474" cy="666750"/>
            </a:xfrm>
            <a:prstGeom prst="rect">
              <a:avLst/>
            </a:prstGeom>
            <a:solidFill>
              <a:srgbClr val="3A3D4E"/>
            </a:solidFill>
            <a:ln>
              <a:noFill/>
            </a:ln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55" name="이등변 삼각형 2">
              <a:extLst>
                <a:ext uri="{FF2B5EF4-FFF2-40B4-BE49-F238E27FC236}">
                  <a16:creationId xmlns:a16="http://schemas.microsoft.com/office/drawing/2014/main" id="{DED8F138-6AA1-4754-F197-B7EF55D79D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671510" y="228601"/>
              <a:ext cx="257175" cy="228600"/>
            </a:xfrm>
            <a:prstGeom prst="triangle">
              <a:avLst>
                <a:gd name="adj" fmla="val 50000"/>
              </a:avLst>
            </a:prstGeom>
            <a:solidFill>
              <a:srgbClr val="3A3D4E"/>
            </a:solidFill>
            <a:ln>
              <a:noFill/>
            </a:ln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053" name="그림 7">
            <a:extLst>
              <a:ext uri="{FF2B5EF4-FFF2-40B4-BE49-F238E27FC236}">
                <a16:creationId xmlns:a16="http://schemas.microsoft.com/office/drawing/2014/main" id="{AC75BBBD-A03D-D86D-ACFA-8DCF0E2795F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6419850"/>
            <a:ext cx="12096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39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7F7F7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직사각형 5">
            <a:extLst>
              <a:ext uri="{FF2B5EF4-FFF2-40B4-BE49-F238E27FC236}">
                <a16:creationId xmlns:a16="http://schemas.microsoft.com/office/drawing/2014/main" id="{EF01B635-6272-6248-413C-6DF2F702CB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750" y="0"/>
            <a:ext cx="11525250" cy="666750"/>
          </a:xfrm>
          <a:prstGeom prst="rect">
            <a:avLst/>
          </a:prstGeom>
          <a:solidFill>
            <a:srgbClr val="485AA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Box 95">
            <a:extLst>
              <a:ext uri="{FF2B5EF4-FFF2-40B4-BE49-F238E27FC236}">
                <a16:creationId xmlns:a16="http://schemas.microsoft.com/office/drawing/2014/main" id="{B9A83300-AE8F-BC8C-1025-75B0BF75B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07150"/>
            <a:ext cx="1219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fld id="{EF4E0B11-CD38-4BBE-BB76-542ED0809C91}" type="slidenum">
              <a:rPr lang="en-US" altLang="ko-KR" sz="1000">
                <a:solidFill>
                  <a:srgbClr val="7F7F7F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pPr algn="ctr" eaLnBrk="1" latinLnBrk="1" hangingPunct="1"/>
              <a:t>‹#›</a:t>
            </a:fld>
            <a:endParaRPr lang="en-US" altLang="ko-KR" sz="1000">
              <a:solidFill>
                <a:srgbClr val="7F7F7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076" name="그룹 3">
            <a:extLst>
              <a:ext uri="{FF2B5EF4-FFF2-40B4-BE49-F238E27FC236}">
                <a16:creationId xmlns:a16="http://schemas.microsoft.com/office/drawing/2014/main" id="{92B9EDC2-5E0F-F649-8985-E06DF9DB1F6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9525" y="0"/>
            <a:ext cx="923925" cy="666750"/>
            <a:chOff x="-9526" y="0"/>
            <a:chExt cx="923924" cy="666750"/>
          </a:xfrm>
        </p:grpSpPr>
        <p:sp>
          <p:nvSpPr>
            <p:cNvPr id="3078" name="직사각형 1">
              <a:extLst>
                <a:ext uri="{FF2B5EF4-FFF2-40B4-BE49-F238E27FC236}">
                  <a16:creationId xmlns:a16="http://schemas.microsoft.com/office/drawing/2014/main" id="{C3988D76-308B-8C44-7ACD-79F3EC1ABE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9526" y="0"/>
              <a:ext cx="752474" cy="666750"/>
            </a:xfrm>
            <a:prstGeom prst="rect">
              <a:avLst/>
            </a:prstGeom>
            <a:solidFill>
              <a:srgbClr val="3A3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79" name="이등변 삼각형 2">
              <a:extLst>
                <a:ext uri="{FF2B5EF4-FFF2-40B4-BE49-F238E27FC236}">
                  <a16:creationId xmlns:a16="http://schemas.microsoft.com/office/drawing/2014/main" id="{9EFD50B8-875B-B761-8E0C-0878C65C45B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671510" y="228601"/>
              <a:ext cx="257175" cy="228600"/>
            </a:xfrm>
            <a:prstGeom prst="triangle">
              <a:avLst>
                <a:gd name="adj" fmla="val 50000"/>
              </a:avLst>
            </a:prstGeom>
            <a:solidFill>
              <a:srgbClr val="3A3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077" name="그림 7">
            <a:extLst>
              <a:ext uri="{FF2B5EF4-FFF2-40B4-BE49-F238E27FC236}">
                <a16:creationId xmlns:a16="http://schemas.microsoft.com/office/drawing/2014/main" id="{6CD8D4B3-4D06-84DF-9CBD-4F8E83B6029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6419850"/>
            <a:ext cx="12096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47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7F7F7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직사각형 5">
            <a:extLst>
              <a:ext uri="{FF2B5EF4-FFF2-40B4-BE49-F238E27FC236}">
                <a16:creationId xmlns:a16="http://schemas.microsoft.com/office/drawing/2014/main" id="{6232FBDF-F81E-E534-7D67-265F4C2811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750" y="0"/>
            <a:ext cx="11525250" cy="666750"/>
          </a:xfrm>
          <a:prstGeom prst="rect">
            <a:avLst/>
          </a:prstGeom>
          <a:solidFill>
            <a:srgbClr val="485AA7"/>
          </a:solidFill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 Box 95">
            <a:extLst>
              <a:ext uri="{FF2B5EF4-FFF2-40B4-BE49-F238E27FC236}">
                <a16:creationId xmlns:a16="http://schemas.microsoft.com/office/drawing/2014/main" id="{E1DE5582-1A55-3646-23A5-4D0DE831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07150"/>
            <a:ext cx="12192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fld id="{B3174645-2D30-44BE-89DE-30A6C2335114}" type="slidenum">
              <a:rPr lang="en-US" altLang="ko-KR" sz="1000">
                <a:solidFill>
                  <a:srgbClr val="7F7F7F"/>
                </a:solidFill>
                <a:latin typeface="Verdana" panose="020B0604030504040204" pitchFamily="34" charset="0"/>
                <a:ea typeface="돋움" panose="020B0600000101010101" pitchFamily="50" charset="-127"/>
              </a:rPr>
              <a:pPr algn="ctr" eaLnBrk="1" latinLnBrk="1" hangingPunct="1"/>
              <a:t>‹#›</a:t>
            </a:fld>
            <a:endParaRPr lang="en-US" altLang="ko-KR" sz="1000">
              <a:solidFill>
                <a:srgbClr val="7F7F7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8AB73B-585A-B5FB-A2DE-0D6B14ACE742}"/>
              </a:ext>
            </a:extLst>
          </p:cNvPr>
          <p:cNvGrpSpPr/>
          <p:nvPr userDrawn="1"/>
        </p:nvGrpSpPr>
        <p:grpSpPr>
          <a:xfrm>
            <a:off x="-9526" y="0"/>
            <a:ext cx="923924" cy="666750"/>
            <a:chOff x="-9526" y="0"/>
            <a:chExt cx="923924" cy="666750"/>
          </a:xfrm>
          <a:solidFill>
            <a:srgbClr val="3A3D4E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E1F219-1590-E4FE-6ADB-647D0352E4FB}"/>
                </a:ext>
              </a:extLst>
            </p:cNvPr>
            <p:cNvSpPr/>
            <p:nvPr/>
          </p:nvSpPr>
          <p:spPr bwMode="auto">
            <a:xfrm>
              <a:off x="-9526" y="0"/>
              <a:ext cx="752473" cy="66675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algn="r" eaLnBrk="1" latin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0ED4BB37-09B7-6C19-52C5-46369D9C9324}"/>
                </a:ext>
              </a:extLst>
            </p:cNvPr>
            <p:cNvSpPr/>
            <p:nvPr/>
          </p:nvSpPr>
          <p:spPr bwMode="auto">
            <a:xfrm rot="5400000">
              <a:off x="671510" y="228600"/>
              <a:ext cx="257175" cy="228600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algn="r" eaLnBrk="1" latinLnBrk="1" hangingPunct="1">
                <a:defRPr/>
              </a:pPr>
              <a:endParaRPr lang="ko-KR" altLang="en-US" sz="25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1029" name="그림 7">
            <a:extLst>
              <a:ext uri="{FF2B5EF4-FFF2-40B4-BE49-F238E27FC236}">
                <a16:creationId xmlns:a16="http://schemas.microsoft.com/office/drawing/2014/main" id="{DD3D460A-372E-28D5-D589-A0E757CB4E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6419850"/>
            <a:ext cx="12096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78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2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그림 6">
            <a:extLst>
              <a:ext uri="{FF2B5EF4-FFF2-40B4-BE49-F238E27FC236}">
                <a16:creationId xmlns:a16="http://schemas.microsoft.com/office/drawing/2014/main" id="{3EA38316-01EE-6E6B-2D1C-913B7F5C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75" y="6096000"/>
            <a:ext cx="17716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333282-A3E9-A142-6B4D-EC8A0668C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225287"/>
            <a:ext cx="1871040" cy="103946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7A14046-67E9-7365-397D-B1BF69F81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078" y="849313"/>
            <a:ext cx="10021887" cy="2616200"/>
          </a:xfrm>
        </p:spPr>
        <p:txBody>
          <a:bodyPr rtlCol="0" anchor="ctr">
            <a:normAutofit/>
          </a:bodyPr>
          <a:lstStyle/>
          <a:p>
            <a:pPr marL="72000" eaLnBrk="1" fontAlgn="auto" hangingPunct="1">
              <a:lnSpc>
                <a:spcPts val="68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자원공유시스템「인천바이오맵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」</a:t>
            </a:r>
            <a:b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플랫폼 구축 용역</a:t>
            </a:r>
            <a:b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400" dirty="0">
                <a:solidFill>
                  <a:srgbClr val="3B4CA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400" dirty="0" err="1">
                <a:solidFill>
                  <a:srgbClr val="3B4CA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착수보고</a:t>
            </a:r>
            <a:r>
              <a:rPr lang="en-US" altLang="ko-KR" sz="4400" dirty="0">
                <a:solidFill>
                  <a:srgbClr val="3B4CA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400" dirty="0">
              <a:solidFill>
                <a:srgbClr val="3B4CA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3C536C5-2608-CF2A-8295-047A31D35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4594" y="3937377"/>
            <a:ext cx="6988175" cy="649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2023.02.08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7">
            <a:extLst>
              <a:ext uri="{FF2B5EF4-FFF2-40B4-BE49-F238E27FC236}">
                <a16:creationId xmlns:a16="http://schemas.microsoft.com/office/drawing/2014/main" id="{67B7610F-BB40-65F3-5269-7D1CCB065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46050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en-US" altLang="ko-KR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</a:t>
            </a:r>
            <a:r>
              <a:rPr kumimoji="0"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추진일정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36E0AA9D-FED8-06F9-C97F-9971CFAC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12725"/>
            <a:ext cx="2198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기본 계획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6DCA45-FA02-AF71-F10B-577C1ABA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89" y="800448"/>
            <a:ext cx="9804422" cy="56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9E30CFC-6542-F7B0-A65D-7A94C18D2548}"/>
              </a:ext>
            </a:extLst>
          </p:cNvPr>
          <p:cNvCxnSpPr>
            <a:cxnSpLocks/>
          </p:cNvCxnSpPr>
          <p:nvPr/>
        </p:nvCxnSpPr>
        <p:spPr bwMode="auto">
          <a:xfrm>
            <a:off x="5915078" y="2093699"/>
            <a:ext cx="0" cy="982474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cxnSp>
        <p:nvCxnSpPr>
          <p:cNvPr id="18" name="직선 연결선 32">
            <a:extLst>
              <a:ext uri="{FF2B5EF4-FFF2-40B4-BE49-F238E27FC236}">
                <a16:creationId xmlns:a16="http://schemas.microsoft.com/office/drawing/2014/main" id="{B0C147D1-BF08-67C5-6BC5-77D6AF3179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24949" y="1605291"/>
            <a:ext cx="16140" cy="419056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698" name="Text Box 27">
            <a:extLst>
              <a:ext uri="{FF2B5EF4-FFF2-40B4-BE49-F238E27FC236}">
                <a16:creationId xmlns:a16="http://schemas.microsoft.com/office/drawing/2014/main" id="{67B7610F-BB40-65F3-5269-7D1CCB065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46050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</a:t>
            </a:r>
            <a:r>
              <a:rPr kumimoji="0"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추진일정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36E0AA9D-FED8-06F9-C97F-9971CFAC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12725"/>
            <a:ext cx="2198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기본 계획</a:t>
            </a:r>
          </a:p>
        </p:txBody>
      </p:sp>
      <p:cxnSp>
        <p:nvCxnSpPr>
          <p:cNvPr id="29703" name="직선 연결선 31">
            <a:extLst>
              <a:ext uri="{FF2B5EF4-FFF2-40B4-BE49-F238E27FC236}">
                <a16:creationId xmlns:a16="http://schemas.microsoft.com/office/drawing/2014/main" id="{12AF84B8-96A4-DBDD-B434-C93C539F62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95676" y="1590179"/>
            <a:ext cx="28339" cy="420821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직선 연결선 32">
            <a:extLst>
              <a:ext uri="{FF2B5EF4-FFF2-40B4-BE49-F238E27FC236}">
                <a16:creationId xmlns:a16="http://schemas.microsoft.com/office/drawing/2014/main" id="{EA5EFFEF-1ECA-81E5-638B-3B1105738F6F}"/>
              </a:ext>
            </a:extLst>
          </p:cNvPr>
          <p:cNvCxnSpPr>
            <a:cxnSpLocks noChangeShapeType="1"/>
            <a:stCxn id="29716" idx="2"/>
          </p:cNvCxnSpPr>
          <p:nvPr/>
        </p:nvCxnSpPr>
        <p:spPr bwMode="auto">
          <a:xfrm>
            <a:off x="5912645" y="1607833"/>
            <a:ext cx="16140" cy="419056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5" name="직선 연결선 33">
            <a:extLst>
              <a:ext uri="{FF2B5EF4-FFF2-40B4-BE49-F238E27FC236}">
                <a16:creationId xmlns:a16="http://schemas.microsoft.com/office/drawing/2014/main" id="{FDDEF229-B028-45C0-029B-5F3CE8BF62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45982" y="1607833"/>
            <a:ext cx="0" cy="4190559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그룹 19">
            <a:extLst>
              <a:ext uri="{FF2B5EF4-FFF2-40B4-BE49-F238E27FC236}">
                <a16:creationId xmlns:a16="http://schemas.microsoft.com/office/drawing/2014/main" id="{9F909EDF-04CB-12D4-7941-19E17C21EF25}"/>
              </a:ext>
            </a:extLst>
          </p:cNvPr>
          <p:cNvGrpSpPr/>
          <p:nvPr/>
        </p:nvGrpSpPr>
        <p:grpSpPr bwMode="auto">
          <a:xfrm>
            <a:off x="4715286" y="4693909"/>
            <a:ext cx="2586432" cy="574837"/>
            <a:chOff x="5174210" y="3353463"/>
            <a:chExt cx="831949" cy="328779"/>
          </a:xfrm>
          <a:solidFill>
            <a:srgbClr val="00B050"/>
          </a:solidFill>
        </p:grpSpPr>
        <p:sp>
          <p:nvSpPr>
            <p:cNvPr id="21" name="갈매기형 수장 20">
              <a:extLst>
                <a:ext uri="{FF2B5EF4-FFF2-40B4-BE49-F238E27FC236}">
                  <a16:creationId xmlns:a16="http://schemas.microsoft.com/office/drawing/2014/main" id="{0E851555-4303-FE92-0715-E4ACA599259C}"/>
                </a:ext>
              </a:extLst>
            </p:cNvPr>
            <p:cNvSpPr/>
            <p:nvPr/>
          </p:nvSpPr>
          <p:spPr>
            <a:xfrm>
              <a:off x="5174210" y="3353463"/>
              <a:ext cx="831949" cy="328779"/>
            </a:xfrm>
            <a:prstGeom prst="chevron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갈매기형 수장 4">
              <a:extLst>
                <a:ext uri="{FF2B5EF4-FFF2-40B4-BE49-F238E27FC236}">
                  <a16:creationId xmlns:a16="http://schemas.microsoft.com/office/drawing/2014/main" id="{A0A4F5F0-CB38-9F09-1E92-4933412F2040}"/>
                </a:ext>
              </a:extLst>
            </p:cNvPr>
            <p:cNvSpPr txBox="1"/>
            <p:nvPr/>
          </p:nvSpPr>
          <p:spPr>
            <a:xfrm>
              <a:off x="5338600" y="3353463"/>
              <a:ext cx="503170" cy="3287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설계 및 </a:t>
              </a:r>
              <a:endParaRPr lang="en-US" altLang="ko-KR" sz="13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711200" eaLnBrk="1" fontAlgn="auto" latin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구현</a:t>
              </a:r>
              <a:endParaRPr kumimoji="0" lang="ko-KR" altLang="en-US" sz="13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709" name="직사각형 25">
            <a:extLst>
              <a:ext uri="{FF2B5EF4-FFF2-40B4-BE49-F238E27FC236}">
                <a16:creationId xmlns:a16="http://schemas.microsoft.com/office/drawing/2014/main" id="{C72FFDA3-DA9C-2BC0-69FC-6E279DFC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746" y="5799233"/>
            <a:ext cx="2403197" cy="384080"/>
          </a:xfrm>
          <a:prstGeom prst="rect">
            <a:avLst/>
          </a:prstGeom>
          <a:solidFill>
            <a:srgbClr val="FFFFD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300" b="1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분석</a:t>
            </a:r>
          </a:p>
        </p:txBody>
      </p:sp>
      <p:sp>
        <p:nvSpPr>
          <p:cNvPr id="29710" name="직사각형 26">
            <a:extLst>
              <a:ext uri="{FF2B5EF4-FFF2-40B4-BE49-F238E27FC236}">
                <a16:creationId xmlns:a16="http://schemas.microsoft.com/office/drawing/2014/main" id="{4C26EE70-D691-C175-72B5-E827BB61C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017" y="5799233"/>
            <a:ext cx="2403197" cy="384080"/>
          </a:xfrm>
          <a:prstGeom prst="rect">
            <a:avLst/>
          </a:prstGeom>
          <a:solidFill>
            <a:srgbClr val="FFFFD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300" b="1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설계</a:t>
            </a:r>
          </a:p>
        </p:txBody>
      </p:sp>
      <p:sp>
        <p:nvSpPr>
          <p:cNvPr id="29711" name="직사각형 27">
            <a:extLst>
              <a:ext uri="{FF2B5EF4-FFF2-40B4-BE49-F238E27FC236}">
                <a16:creationId xmlns:a16="http://schemas.microsoft.com/office/drawing/2014/main" id="{F55C5E48-1A72-2476-402B-E3805F9A7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89" y="5799233"/>
            <a:ext cx="2404800" cy="385200"/>
          </a:xfrm>
          <a:prstGeom prst="rect">
            <a:avLst/>
          </a:prstGeom>
          <a:solidFill>
            <a:srgbClr val="FFFFD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300" b="1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개발</a:t>
            </a:r>
            <a:r>
              <a:rPr lang="en-US" altLang="ko-KR" sz="1300" b="1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300" b="1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구현</a:t>
            </a:r>
          </a:p>
        </p:txBody>
      </p:sp>
      <p:sp>
        <p:nvSpPr>
          <p:cNvPr id="29712" name="직사각형 28">
            <a:extLst>
              <a:ext uri="{FF2B5EF4-FFF2-40B4-BE49-F238E27FC236}">
                <a16:creationId xmlns:a16="http://schemas.microsoft.com/office/drawing/2014/main" id="{5F0C500B-9780-10B4-C840-577FD8A5F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754" y="5799232"/>
            <a:ext cx="1200145" cy="385200"/>
          </a:xfrm>
          <a:prstGeom prst="rect">
            <a:avLst/>
          </a:prstGeom>
          <a:solidFill>
            <a:srgbClr val="FFFFD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300" b="1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검수</a:t>
            </a:r>
            <a:r>
              <a:rPr lang="en-US" altLang="ko-KR" sz="1300" b="1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300" b="1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종료</a:t>
            </a:r>
          </a:p>
        </p:txBody>
      </p:sp>
      <p:cxnSp>
        <p:nvCxnSpPr>
          <p:cNvPr id="29713" name="직선 연결선 29">
            <a:extLst>
              <a:ext uri="{FF2B5EF4-FFF2-40B4-BE49-F238E27FC236}">
                <a16:creationId xmlns:a16="http://schemas.microsoft.com/office/drawing/2014/main" id="{4B8F478B-ABAC-7B84-2437-CF01DF7A737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24017" y="2886599"/>
            <a:ext cx="1970750" cy="312064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4" name="직선 연결선 30">
            <a:extLst>
              <a:ext uri="{FF2B5EF4-FFF2-40B4-BE49-F238E27FC236}">
                <a16:creationId xmlns:a16="http://schemas.microsoft.com/office/drawing/2014/main" id="{A9714450-A5E5-8336-C95A-11BBB436A0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4218" y="1300056"/>
            <a:ext cx="7527" cy="449917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5" name="직선 화살표 연결선 34">
            <a:extLst>
              <a:ext uri="{FF2B5EF4-FFF2-40B4-BE49-F238E27FC236}">
                <a16:creationId xmlns:a16="http://schemas.microsoft.com/office/drawing/2014/main" id="{57EB7DEF-85F1-1F87-9FD5-35C1120159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1745" y="1200045"/>
            <a:ext cx="8434154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8F79B3-37A1-E69F-B62B-F911EFF9E492}"/>
              </a:ext>
            </a:extLst>
          </p:cNvPr>
          <p:cNvGrpSpPr/>
          <p:nvPr/>
        </p:nvGrpSpPr>
        <p:grpSpPr>
          <a:xfrm>
            <a:off x="7133678" y="4693909"/>
            <a:ext cx="2403870" cy="574837"/>
            <a:chOff x="6801076" y="4612014"/>
            <a:chExt cx="2722488" cy="574837"/>
          </a:xfrm>
        </p:grpSpPr>
        <p:sp>
          <p:nvSpPr>
            <p:cNvPr id="5" name="갈매기형 수장 23">
              <a:extLst>
                <a:ext uri="{FF2B5EF4-FFF2-40B4-BE49-F238E27FC236}">
                  <a16:creationId xmlns:a16="http://schemas.microsoft.com/office/drawing/2014/main" id="{C0D75CBF-8D8F-2365-5012-E29E1B655B6F}"/>
                </a:ext>
              </a:extLst>
            </p:cNvPr>
            <p:cNvSpPr/>
            <p:nvPr/>
          </p:nvSpPr>
          <p:spPr bwMode="auto">
            <a:xfrm>
              <a:off x="6801076" y="4612014"/>
              <a:ext cx="2722488" cy="574837"/>
            </a:xfrm>
            <a:prstGeom prst="chevron">
              <a:avLst/>
            </a:prstGeom>
            <a:solidFill>
              <a:srgbClr val="28325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갈매기형 수장 4">
              <a:extLst>
                <a:ext uri="{FF2B5EF4-FFF2-40B4-BE49-F238E27FC236}">
                  <a16:creationId xmlns:a16="http://schemas.microsoft.com/office/drawing/2014/main" id="{3D115A81-2A0A-850C-8952-A254ABA9E0C6}"/>
                </a:ext>
              </a:extLst>
            </p:cNvPr>
            <p:cNvSpPr txBox="1"/>
            <p:nvPr/>
          </p:nvSpPr>
          <p:spPr bwMode="auto">
            <a:xfrm>
              <a:off x="7227771" y="4612014"/>
              <a:ext cx="1869098" cy="57483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검수</a:t>
              </a:r>
              <a:r>
                <a:rPr kumimoji="0" lang="en-US" altLang="ko-KR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</a:t>
              </a:r>
              <a:r>
                <a:rPr kumimoji="0" lang="en-US" altLang="ko-KR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</a:p>
          </p:txBody>
        </p:sp>
      </p:grpSp>
      <p:grpSp>
        <p:nvGrpSpPr>
          <p:cNvPr id="3" name="그룹 4">
            <a:extLst>
              <a:ext uri="{FF2B5EF4-FFF2-40B4-BE49-F238E27FC236}">
                <a16:creationId xmlns:a16="http://schemas.microsoft.com/office/drawing/2014/main" id="{35E47511-77B6-C33D-CB1E-BE60B24F67B6}"/>
              </a:ext>
            </a:extLst>
          </p:cNvPr>
          <p:cNvGrpSpPr/>
          <p:nvPr/>
        </p:nvGrpSpPr>
        <p:grpSpPr bwMode="auto">
          <a:xfrm>
            <a:off x="2324011" y="3122266"/>
            <a:ext cx="7233323" cy="572400"/>
            <a:chOff x="5174210" y="3364877"/>
            <a:chExt cx="831949" cy="334236"/>
          </a:xfrm>
          <a:solidFill>
            <a:srgbClr val="FF5050"/>
          </a:solidFill>
        </p:grpSpPr>
        <p:sp>
          <p:nvSpPr>
            <p:cNvPr id="6" name="갈매기형 수장 5">
              <a:extLst>
                <a:ext uri="{FF2B5EF4-FFF2-40B4-BE49-F238E27FC236}">
                  <a16:creationId xmlns:a16="http://schemas.microsoft.com/office/drawing/2014/main" id="{FCA15610-4591-9E00-8F2D-8A7775DF0A32}"/>
                </a:ext>
              </a:extLst>
            </p:cNvPr>
            <p:cNvSpPr/>
            <p:nvPr/>
          </p:nvSpPr>
          <p:spPr>
            <a:xfrm>
              <a:off x="5174210" y="3364877"/>
              <a:ext cx="831949" cy="328779"/>
            </a:xfrm>
            <a:prstGeom prst="chevron">
              <a:avLst/>
            </a:prstGeom>
            <a:solidFill>
              <a:srgbClr val="9ED3D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갈매기형 수장 4">
              <a:extLst>
                <a:ext uri="{FF2B5EF4-FFF2-40B4-BE49-F238E27FC236}">
                  <a16:creationId xmlns:a16="http://schemas.microsoft.com/office/drawing/2014/main" id="{45A18433-3157-988D-4ADF-B5E5427BF01D}"/>
                </a:ext>
              </a:extLst>
            </p:cNvPr>
            <p:cNvSpPr txBox="1"/>
            <p:nvPr/>
          </p:nvSpPr>
          <p:spPr>
            <a:xfrm>
              <a:off x="5338600" y="3370334"/>
              <a:ext cx="503170" cy="3287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60000"/>
                </a:lnSpc>
                <a:spcAft>
                  <a:spcPct val="35000"/>
                </a:spcAft>
                <a:defRPr/>
              </a:pPr>
              <a:r>
                <a:rPr kumimoji="0" lang="en-US" altLang="ko-KR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CMS </a:t>
              </a: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솔루션 도입</a:t>
              </a:r>
            </a:p>
          </p:txBody>
        </p:sp>
      </p:grpSp>
      <p:grpSp>
        <p:nvGrpSpPr>
          <p:cNvPr id="20" name="그룹 40">
            <a:extLst>
              <a:ext uri="{FF2B5EF4-FFF2-40B4-BE49-F238E27FC236}">
                <a16:creationId xmlns:a16="http://schemas.microsoft.com/office/drawing/2014/main" id="{DDCDAD4D-FFCD-BC96-7299-4E11E12FA17A}"/>
              </a:ext>
            </a:extLst>
          </p:cNvPr>
          <p:cNvGrpSpPr/>
          <p:nvPr/>
        </p:nvGrpSpPr>
        <p:grpSpPr bwMode="auto">
          <a:xfrm>
            <a:off x="2994907" y="2358275"/>
            <a:ext cx="2910234" cy="717154"/>
            <a:chOff x="5374705" y="3355626"/>
            <a:chExt cx="614734" cy="411067"/>
          </a:xfrm>
          <a:solidFill>
            <a:schemeClr val="accent1">
              <a:lumMod val="90000"/>
            </a:schemeClr>
          </a:solidFill>
        </p:grpSpPr>
        <p:sp>
          <p:nvSpPr>
            <p:cNvPr id="30" name="갈매기형 수장 44">
              <a:extLst>
                <a:ext uri="{FF2B5EF4-FFF2-40B4-BE49-F238E27FC236}">
                  <a16:creationId xmlns:a16="http://schemas.microsoft.com/office/drawing/2014/main" id="{0C9CD851-9BE3-2849-E645-EF10FAB58BCD}"/>
                </a:ext>
              </a:extLst>
            </p:cNvPr>
            <p:cNvSpPr/>
            <p:nvPr/>
          </p:nvSpPr>
          <p:spPr>
            <a:xfrm>
              <a:off x="5374705" y="3355626"/>
              <a:ext cx="614734" cy="411067"/>
            </a:xfrm>
            <a:prstGeom prst="chevron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갈매기형 수장 4">
              <a:extLst>
                <a:ext uri="{FF2B5EF4-FFF2-40B4-BE49-F238E27FC236}">
                  <a16:creationId xmlns:a16="http://schemas.microsoft.com/office/drawing/2014/main" id="{86E34BFA-30EF-E5C5-D1F4-D7DA96AAB112}"/>
                </a:ext>
              </a:extLst>
            </p:cNvPr>
            <p:cNvSpPr txBox="1"/>
            <p:nvPr/>
          </p:nvSpPr>
          <p:spPr>
            <a:xfrm>
              <a:off x="5497053" y="3421326"/>
              <a:ext cx="370039" cy="279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60000"/>
                </a:lnSpc>
                <a:spcAft>
                  <a:spcPct val="35000"/>
                </a:spcAft>
                <a:defRPr/>
              </a:pPr>
              <a:r>
                <a:rPr lang="ko-KR" altLang="en-US" sz="1300" b="1" dirty="0">
                  <a:solidFill>
                    <a:srgbClr val="FFFFFF"/>
                  </a:solidFill>
                  <a:latin typeface="나눔고딕" pitchFamily="2" charset="-127"/>
                  <a:ea typeface="나눔고딕" pitchFamily="2" charset="-127"/>
                </a:rPr>
                <a:t>화면 </a:t>
              </a:r>
              <a:r>
                <a:rPr lang="en-US" altLang="ko-KR" sz="1300" b="1" dirty="0">
                  <a:solidFill>
                    <a:srgbClr val="FFFFFF"/>
                  </a:solidFill>
                  <a:latin typeface="나눔고딕" pitchFamily="2" charset="-127"/>
                  <a:ea typeface="나눔고딕" pitchFamily="2" charset="-127"/>
                </a:rPr>
                <a:t>UI </a:t>
              </a:r>
              <a:r>
                <a:rPr lang="ko-KR" altLang="en-US" sz="1300" b="1" dirty="0">
                  <a:solidFill>
                    <a:srgbClr val="FFFFFF"/>
                  </a:solidFill>
                  <a:latin typeface="나눔고딕" pitchFamily="2" charset="-127"/>
                  <a:ea typeface="나눔고딕" pitchFamily="2" charset="-127"/>
                </a:rPr>
                <a:t>개발 및 설계</a:t>
              </a:r>
            </a:p>
          </p:txBody>
        </p:sp>
      </p:grpSp>
      <p:grpSp>
        <p:nvGrpSpPr>
          <p:cNvPr id="27" name="그룹 40">
            <a:extLst>
              <a:ext uri="{FF2B5EF4-FFF2-40B4-BE49-F238E27FC236}">
                <a16:creationId xmlns:a16="http://schemas.microsoft.com/office/drawing/2014/main" id="{BBBDF3D7-0417-58B9-7911-010A8C544643}"/>
              </a:ext>
            </a:extLst>
          </p:cNvPr>
          <p:cNvGrpSpPr/>
          <p:nvPr/>
        </p:nvGrpSpPr>
        <p:grpSpPr bwMode="auto">
          <a:xfrm>
            <a:off x="5058312" y="4064533"/>
            <a:ext cx="3158446" cy="572400"/>
            <a:chOff x="5116340" y="3353460"/>
            <a:chExt cx="831949" cy="328779"/>
          </a:xfrm>
          <a:solidFill>
            <a:schemeClr val="accent1">
              <a:lumMod val="90000"/>
            </a:schemeClr>
          </a:solidFill>
        </p:grpSpPr>
        <p:sp>
          <p:nvSpPr>
            <p:cNvPr id="28" name="갈매기형 수장 44">
              <a:extLst>
                <a:ext uri="{FF2B5EF4-FFF2-40B4-BE49-F238E27FC236}">
                  <a16:creationId xmlns:a16="http://schemas.microsoft.com/office/drawing/2014/main" id="{904F7A30-11C7-B113-A4E1-C50B9F3494BE}"/>
                </a:ext>
              </a:extLst>
            </p:cNvPr>
            <p:cNvSpPr/>
            <p:nvPr/>
          </p:nvSpPr>
          <p:spPr>
            <a:xfrm>
              <a:off x="5116340" y="3353460"/>
              <a:ext cx="831949" cy="32877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갈매기형 수장 4">
              <a:extLst>
                <a:ext uri="{FF2B5EF4-FFF2-40B4-BE49-F238E27FC236}">
                  <a16:creationId xmlns:a16="http://schemas.microsoft.com/office/drawing/2014/main" id="{67FE3551-BE9F-568A-23ED-42C4994E0C1A}"/>
                </a:ext>
              </a:extLst>
            </p:cNvPr>
            <p:cNvSpPr txBox="1"/>
            <p:nvPr/>
          </p:nvSpPr>
          <p:spPr>
            <a:xfrm>
              <a:off x="5198134" y="3378016"/>
              <a:ext cx="668362" cy="2796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60000"/>
                </a:lnSpc>
                <a:spcAft>
                  <a:spcPct val="35000"/>
                </a:spcAft>
                <a:defRPr/>
              </a:pPr>
              <a:r>
                <a:rPr lang="ko-KR" altLang="en-US" sz="1300" b="1" dirty="0">
                  <a:solidFill>
                    <a:srgbClr val="FFFFFF"/>
                  </a:solidFill>
                  <a:latin typeface="나눔고딕" pitchFamily="2" charset="-127"/>
                  <a:ea typeface="나눔고딕" pitchFamily="2" charset="-127"/>
                </a:rPr>
                <a:t>프로그램 개발 및 연동 개발</a:t>
              </a:r>
              <a:endParaRPr kumimoji="0" lang="en-US" altLang="ko-KR" sz="1300" b="1" dirty="0">
                <a:solidFill>
                  <a:srgbClr val="FFFFFF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" name="그룹 46">
            <a:extLst>
              <a:ext uri="{FF2B5EF4-FFF2-40B4-BE49-F238E27FC236}">
                <a16:creationId xmlns:a16="http://schemas.microsoft.com/office/drawing/2014/main" id="{53A44075-AEE9-63C8-A7AD-238DF53A83BB}"/>
              </a:ext>
            </a:extLst>
          </p:cNvPr>
          <p:cNvGrpSpPr/>
          <p:nvPr/>
        </p:nvGrpSpPr>
        <p:grpSpPr bwMode="auto">
          <a:xfrm>
            <a:off x="1137177" y="5280387"/>
            <a:ext cx="8763878" cy="459847"/>
            <a:chOff x="5174210" y="3353463"/>
            <a:chExt cx="902449" cy="328779"/>
          </a:xfrm>
          <a:solidFill>
            <a:srgbClr val="00B0F0"/>
          </a:solidFill>
        </p:grpSpPr>
        <p:sp>
          <p:nvSpPr>
            <p:cNvPr id="8" name="갈매기형 수장 48">
              <a:extLst>
                <a:ext uri="{FF2B5EF4-FFF2-40B4-BE49-F238E27FC236}">
                  <a16:creationId xmlns:a16="http://schemas.microsoft.com/office/drawing/2014/main" id="{5D1D88B0-2CEF-4D59-5405-8DF0244F6B68}"/>
                </a:ext>
              </a:extLst>
            </p:cNvPr>
            <p:cNvSpPr/>
            <p:nvPr/>
          </p:nvSpPr>
          <p:spPr>
            <a:xfrm>
              <a:off x="5174210" y="3353463"/>
              <a:ext cx="902449" cy="32877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갈매기형 수장 4">
              <a:extLst>
                <a:ext uri="{FF2B5EF4-FFF2-40B4-BE49-F238E27FC236}">
                  <a16:creationId xmlns:a16="http://schemas.microsoft.com/office/drawing/2014/main" id="{1663501F-CD7A-0FEC-4411-FEE465C768FA}"/>
                </a:ext>
              </a:extLst>
            </p:cNvPr>
            <p:cNvSpPr txBox="1"/>
            <p:nvPr/>
          </p:nvSpPr>
          <p:spPr>
            <a:xfrm>
              <a:off x="5342567" y="3368623"/>
              <a:ext cx="594949" cy="3034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사업관리</a:t>
              </a:r>
              <a:r>
                <a:rPr kumimoji="0" lang="en-US" altLang="ko-KR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품질관리</a:t>
              </a:r>
              <a:r>
                <a:rPr kumimoji="0" lang="en-US" altLang="ko-KR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업무지원 수행</a:t>
              </a:r>
            </a:p>
          </p:txBody>
        </p:sp>
      </p:grpSp>
      <p:grpSp>
        <p:nvGrpSpPr>
          <p:cNvPr id="12" name="그룹 46">
            <a:extLst>
              <a:ext uri="{FF2B5EF4-FFF2-40B4-BE49-F238E27FC236}">
                <a16:creationId xmlns:a16="http://schemas.microsoft.com/office/drawing/2014/main" id="{CFF09B42-E881-28B8-5006-4C3F1D791F29}"/>
              </a:ext>
            </a:extLst>
          </p:cNvPr>
          <p:cNvGrpSpPr/>
          <p:nvPr/>
        </p:nvGrpSpPr>
        <p:grpSpPr bwMode="auto">
          <a:xfrm>
            <a:off x="9808258" y="5280387"/>
            <a:ext cx="1777427" cy="459847"/>
            <a:chOff x="5174210" y="3353463"/>
            <a:chExt cx="902449" cy="328779"/>
          </a:xfrm>
          <a:solidFill>
            <a:srgbClr val="00B0F0"/>
          </a:solidFill>
        </p:grpSpPr>
        <p:sp>
          <p:nvSpPr>
            <p:cNvPr id="13" name="갈매기형 수장 48">
              <a:extLst>
                <a:ext uri="{FF2B5EF4-FFF2-40B4-BE49-F238E27FC236}">
                  <a16:creationId xmlns:a16="http://schemas.microsoft.com/office/drawing/2014/main" id="{0587D284-493D-0114-0EB3-9E9CC50A21C7}"/>
                </a:ext>
              </a:extLst>
            </p:cNvPr>
            <p:cNvSpPr/>
            <p:nvPr/>
          </p:nvSpPr>
          <p:spPr>
            <a:xfrm>
              <a:off x="5174210" y="3353463"/>
              <a:ext cx="902449" cy="32877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갈매기형 수장 4">
              <a:extLst>
                <a:ext uri="{FF2B5EF4-FFF2-40B4-BE49-F238E27FC236}">
                  <a16:creationId xmlns:a16="http://schemas.microsoft.com/office/drawing/2014/main" id="{DBF5D9CB-42E5-7B8F-EA96-B632BDA011BC}"/>
                </a:ext>
              </a:extLst>
            </p:cNvPr>
            <p:cNvSpPr txBox="1"/>
            <p:nvPr/>
          </p:nvSpPr>
          <p:spPr>
            <a:xfrm>
              <a:off x="5342567" y="3368623"/>
              <a:ext cx="594949" cy="30348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안정화 지원</a:t>
              </a: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AD91167-BC9B-8E8F-2116-54C9E6FB9D6E}"/>
              </a:ext>
            </a:extLst>
          </p:cNvPr>
          <p:cNvGrpSpPr/>
          <p:nvPr/>
        </p:nvGrpSpPr>
        <p:grpSpPr bwMode="auto">
          <a:xfrm>
            <a:off x="2223832" y="1579429"/>
            <a:ext cx="2633780" cy="769321"/>
            <a:chOff x="5174210" y="3353463"/>
            <a:chExt cx="831949" cy="345643"/>
          </a:xfrm>
          <a:solidFill>
            <a:srgbClr val="FF5050"/>
          </a:solidFill>
        </p:grpSpPr>
        <p:sp>
          <p:nvSpPr>
            <p:cNvPr id="16" name="갈매기형 수장 5">
              <a:extLst>
                <a:ext uri="{FF2B5EF4-FFF2-40B4-BE49-F238E27FC236}">
                  <a16:creationId xmlns:a16="http://schemas.microsoft.com/office/drawing/2014/main" id="{498A59B2-2FFA-3769-E05E-AD91FF05BA13}"/>
                </a:ext>
              </a:extLst>
            </p:cNvPr>
            <p:cNvSpPr/>
            <p:nvPr/>
          </p:nvSpPr>
          <p:spPr>
            <a:xfrm>
              <a:off x="5174210" y="3353463"/>
              <a:ext cx="831949" cy="32877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갈매기형 수장 4">
              <a:extLst>
                <a:ext uri="{FF2B5EF4-FFF2-40B4-BE49-F238E27FC236}">
                  <a16:creationId xmlns:a16="http://schemas.microsoft.com/office/drawing/2014/main" id="{E5B8E2C4-4787-E57A-8F27-F6F1360E3D93}"/>
                </a:ext>
              </a:extLst>
            </p:cNvPr>
            <p:cNvSpPr txBox="1"/>
            <p:nvPr/>
          </p:nvSpPr>
          <p:spPr>
            <a:xfrm>
              <a:off x="5338600" y="3370327"/>
              <a:ext cx="503170" cy="3287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64008" tIns="42672" rIns="21336" bIns="42672" spcCol="1270" anchor="ctr"/>
            <a:lstStyle/>
            <a:p>
              <a:pPr algn="ctr" defTabSz="711200" eaLnBrk="1" fontAlgn="auto" latinLnBrk="1" hangingPunct="1">
                <a:lnSpc>
                  <a:spcPct val="60000"/>
                </a:lnSpc>
                <a:spcAft>
                  <a:spcPct val="35000"/>
                </a:spcAft>
                <a:defRPr/>
              </a:pP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및</a:t>
              </a:r>
              <a:endParaRPr kumimoji="0" lang="en-US" altLang="ko-KR" sz="13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711200" eaLnBrk="1" fontAlgn="auto" latinLnBrk="1" hangingPunct="1">
                <a:lnSpc>
                  <a:spcPct val="60000"/>
                </a:lnSpc>
                <a:spcAft>
                  <a:spcPct val="35000"/>
                </a:spcAft>
                <a:defRPr/>
              </a:pPr>
              <a:r>
                <a:rPr kumimoji="0" lang="ko-KR" altLang="en-US" sz="13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업무분석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FF09B3-6676-F427-77F7-E210083F1043}"/>
              </a:ext>
            </a:extLst>
          </p:cNvPr>
          <p:cNvCxnSpPr>
            <a:cxnSpLocks/>
          </p:cNvCxnSpPr>
          <p:nvPr/>
        </p:nvCxnSpPr>
        <p:spPr bwMode="auto">
          <a:xfrm>
            <a:off x="4857612" y="1200045"/>
            <a:ext cx="0" cy="111117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597176-CBB1-7D75-92CD-FB987899DA24}"/>
              </a:ext>
            </a:extLst>
          </p:cNvPr>
          <p:cNvSpPr txBox="1"/>
          <p:nvPr/>
        </p:nvSpPr>
        <p:spPr>
          <a:xfrm>
            <a:off x="4284378" y="854925"/>
            <a:ext cx="1210588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현재진행중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039058D-06DE-D692-AEBD-EE9AE6FA9CEE}"/>
              </a:ext>
            </a:extLst>
          </p:cNvPr>
          <p:cNvCxnSpPr>
            <a:cxnSpLocks/>
            <a:stCxn id="34" idx="2"/>
          </p:cNvCxnSpPr>
          <p:nvPr/>
        </p:nvCxnSpPr>
        <p:spPr bwMode="auto">
          <a:xfrm>
            <a:off x="8211595" y="4024935"/>
            <a:ext cx="3513" cy="668974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EFE863-AABC-E614-39B8-73BD2314BE3D}"/>
              </a:ext>
            </a:extLst>
          </p:cNvPr>
          <p:cNvSpPr txBox="1"/>
          <p:nvPr/>
        </p:nvSpPr>
        <p:spPr>
          <a:xfrm>
            <a:off x="7708893" y="3686381"/>
            <a:ext cx="1005403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진행예정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CB43A85-AE15-2349-CE9D-A5094691291A}"/>
              </a:ext>
            </a:extLst>
          </p:cNvPr>
          <p:cNvCxnSpPr>
            <a:cxnSpLocks/>
          </p:cNvCxnSpPr>
          <p:nvPr/>
        </p:nvCxnSpPr>
        <p:spPr bwMode="auto">
          <a:xfrm>
            <a:off x="9544376" y="4024916"/>
            <a:ext cx="587" cy="1255471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508412-C4CA-90CB-9A69-6414FAC4B012}"/>
              </a:ext>
            </a:extLst>
          </p:cNvPr>
          <p:cNvSpPr txBox="1"/>
          <p:nvPr/>
        </p:nvSpPr>
        <p:spPr>
          <a:xfrm>
            <a:off x="9041675" y="3686362"/>
            <a:ext cx="1005403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진행예정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A0E1AB-F370-7B4C-A939-7C728CD2B219}"/>
              </a:ext>
            </a:extLst>
          </p:cNvPr>
          <p:cNvSpPr txBox="1"/>
          <p:nvPr/>
        </p:nvSpPr>
        <p:spPr>
          <a:xfrm>
            <a:off x="5358381" y="1819131"/>
            <a:ext cx="1210588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현재진행중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16" name="TextBox 35">
            <a:extLst>
              <a:ext uri="{FF2B5EF4-FFF2-40B4-BE49-F238E27FC236}">
                <a16:creationId xmlns:a16="http://schemas.microsoft.com/office/drawing/2014/main" id="{12A3A552-ED5C-C541-65A1-581A0D41F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1300056"/>
            <a:ext cx="9713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’23/01      </a:t>
            </a:r>
            <a:r>
              <a:rPr kumimoji="0" lang="ko-KR" altLang="en-US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                          </a:t>
            </a:r>
            <a:r>
              <a:rPr kumimoji="0" lang="en-US" altLang="ko-KR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’23/02 </a:t>
            </a:r>
            <a:r>
              <a:rPr kumimoji="0" lang="ko-KR" altLang="en-US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                                     </a:t>
            </a:r>
            <a:r>
              <a:rPr kumimoji="0" lang="en-US" altLang="ko-KR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’23/03 </a:t>
            </a:r>
            <a:r>
              <a:rPr kumimoji="0" lang="ko-KR" altLang="en-US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                                     </a:t>
            </a:r>
            <a:r>
              <a:rPr kumimoji="0" lang="en-US" altLang="ko-KR" sz="1400" b="1" dirty="0">
                <a:solidFill>
                  <a:srgbClr val="262673"/>
                </a:solidFill>
                <a:latin typeface="나눔고딕" pitchFamily="2" charset="-127"/>
                <a:ea typeface="나눔고딕" pitchFamily="2" charset="-127"/>
              </a:rPr>
              <a:t>‘23/04</a:t>
            </a:r>
            <a:r>
              <a:rPr kumimoji="0" lang="ko-KR" altLang="en-US" sz="1400" b="1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                </a:t>
            </a:r>
            <a:r>
              <a:rPr kumimoji="0" lang="ko-KR" altLang="en-US" sz="1400" b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종료</a:t>
            </a:r>
          </a:p>
        </p:txBody>
      </p:sp>
      <p:cxnSp>
        <p:nvCxnSpPr>
          <p:cNvPr id="29701" name="직선 화살표 연결선 29700">
            <a:extLst>
              <a:ext uri="{FF2B5EF4-FFF2-40B4-BE49-F238E27FC236}">
                <a16:creationId xmlns:a16="http://schemas.microsoft.com/office/drawing/2014/main" id="{91F6777C-7EE5-873D-4AE2-265CDB017ABE}"/>
              </a:ext>
            </a:extLst>
          </p:cNvPr>
          <p:cNvCxnSpPr>
            <a:cxnSpLocks/>
          </p:cNvCxnSpPr>
          <p:nvPr/>
        </p:nvCxnSpPr>
        <p:spPr bwMode="auto">
          <a:xfrm>
            <a:off x="9544376" y="2647950"/>
            <a:ext cx="0" cy="1013213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29702" name="TextBox 29701">
            <a:extLst>
              <a:ext uri="{FF2B5EF4-FFF2-40B4-BE49-F238E27FC236}">
                <a16:creationId xmlns:a16="http://schemas.microsoft.com/office/drawing/2014/main" id="{7C4C7964-16BA-495F-2D22-8C4E68392C67}"/>
              </a:ext>
            </a:extLst>
          </p:cNvPr>
          <p:cNvSpPr txBox="1"/>
          <p:nvPr/>
        </p:nvSpPr>
        <p:spPr>
          <a:xfrm>
            <a:off x="8939082" y="2314757"/>
            <a:ext cx="1210588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현재진행중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718" name="직선 화살표 연결선 29717">
            <a:extLst>
              <a:ext uri="{FF2B5EF4-FFF2-40B4-BE49-F238E27FC236}">
                <a16:creationId xmlns:a16="http://schemas.microsoft.com/office/drawing/2014/main" id="{85ADF15F-0FFA-B28D-DA1F-8473D79C617E}"/>
              </a:ext>
            </a:extLst>
          </p:cNvPr>
          <p:cNvCxnSpPr>
            <a:cxnSpLocks/>
          </p:cNvCxnSpPr>
          <p:nvPr/>
        </p:nvCxnSpPr>
        <p:spPr bwMode="auto">
          <a:xfrm>
            <a:off x="11523206" y="4724542"/>
            <a:ext cx="0" cy="1013213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/>
          </a:ln>
          <a:effectLst/>
        </p:spPr>
      </p:cxnSp>
      <p:sp>
        <p:nvSpPr>
          <p:cNvPr id="29719" name="TextBox 29718">
            <a:extLst>
              <a:ext uri="{FF2B5EF4-FFF2-40B4-BE49-F238E27FC236}">
                <a16:creationId xmlns:a16="http://schemas.microsoft.com/office/drawing/2014/main" id="{17473A33-4038-88DE-D497-800F1497970A}"/>
              </a:ext>
            </a:extLst>
          </p:cNvPr>
          <p:cNvSpPr txBox="1"/>
          <p:nvPr/>
        </p:nvSpPr>
        <p:spPr>
          <a:xfrm>
            <a:off x="10917912" y="4391349"/>
            <a:ext cx="1210588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현재진행중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7">
            <a:extLst>
              <a:ext uri="{FF2B5EF4-FFF2-40B4-BE49-F238E27FC236}">
                <a16:creationId xmlns:a16="http://schemas.microsoft.com/office/drawing/2014/main" id="{EC0D3BE2-4D89-66B3-E6D5-BF82E569B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46050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수행조직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44837D51-4699-4C22-194E-E804101E0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12725"/>
            <a:ext cx="2198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사업 기본 계획</a:t>
            </a:r>
          </a:p>
        </p:txBody>
      </p:sp>
      <p:grpSp>
        <p:nvGrpSpPr>
          <p:cNvPr id="30724" name="그룹 33">
            <a:extLst>
              <a:ext uri="{FF2B5EF4-FFF2-40B4-BE49-F238E27FC236}">
                <a16:creationId xmlns:a16="http://schemas.microsoft.com/office/drawing/2014/main" id="{92E7BAF6-B963-02C3-9F6B-EF8A7D662B50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947738"/>
            <a:ext cx="3941763" cy="430212"/>
            <a:chOff x="660812" y="880867"/>
            <a:chExt cx="3940588" cy="430887"/>
          </a:xfrm>
        </p:grpSpPr>
        <p:sp>
          <p:nvSpPr>
            <p:cNvPr id="30748" name="Text Box 43">
              <a:extLst>
                <a:ext uri="{FF2B5EF4-FFF2-40B4-BE49-F238E27FC236}">
                  <a16:creationId xmlns:a16="http://schemas.microsoft.com/office/drawing/2014/main" id="{E2A60C1C-AE2E-41A7-F727-67B8FB4BDDC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80867"/>
              <a:ext cx="379460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3B4CAB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업무수행 조직도</a:t>
              </a:r>
            </a:p>
          </p:txBody>
        </p:sp>
        <p:sp>
          <p:nvSpPr>
            <p:cNvPr id="30749" name="타원 35">
              <a:extLst>
                <a:ext uri="{FF2B5EF4-FFF2-40B4-BE49-F238E27FC236}">
                  <a16:creationId xmlns:a16="http://schemas.microsoft.com/office/drawing/2014/main" id="{CDC91789-DB4F-E82D-E80E-2B22A362F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12" y="1014217"/>
              <a:ext cx="169277" cy="169277"/>
            </a:xfrm>
            <a:prstGeom prst="ellipse">
              <a:avLst/>
            </a:prstGeom>
            <a:noFill/>
            <a:ln w="38100" algn="ctr">
              <a:solidFill>
                <a:srgbClr val="B4D46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</p:grpSp>
      <p:cxnSp>
        <p:nvCxnSpPr>
          <p:cNvPr id="30726" name="AutoShape 65">
            <a:extLst>
              <a:ext uri="{FF2B5EF4-FFF2-40B4-BE49-F238E27FC236}">
                <a16:creationId xmlns:a16="http://schemas.microsoft.com/office/drawing/2014/main" id="{F09F3BFB-B1A0-A841-F9A6-64572488A7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87266" y="4460875"/>
            <a:ext cx="0" cy="1101725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AutoShape 80">
            <a:extLst>
              <a:ext uri="{FF2B5EF4-FFF2-40B4-BE49-F238E27FC236}">
                <a16:creationId xmlns:a16="http://schemas.microsoft.com/office/drawing/2014/main" id="{D584A087-8946-7AB0-A0A5-ED616D1ED4C9}"/>
              </a:ext>
            </a:extLst>
          </p:cNvPr>
          <p:cNvCxnSpPr>
            <a:cxnSpLocks noChangeShapeType="1"/>
            <a:stCxn id="61" idx="2"/>
            <a:endCxn id="30738" idx="0"/>
          </p:cNvCxnSpPr>
          <p:nvPr/>
        </p:nvCxnSpPr>
        <p:spPr bwMode="auto">
          <a:xfrm flipH="1">
            <a:off x="6085679" y="2465388"/>
            <a:ext cx="4763" cy="1106487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8" name="AutoShape 55">
            <a:extLst>
              <a:ext uri="{FF2B5EF4-FFF2-40B4-BE49-F238E27FC236}">
                <a16:creationId xmlns:a16="http://schemas.microsoft.com/office/drawing/2014/main" id="{B70C2A51-0D18-E0E8-2B47-FC212549805A}"/>
              </a:ext>
            </a:extLst>
          </p:cNvPr>
          <p:cNvCxnSpPr>
            <a:cxnSpLocks noChangeShapeType="1"/>
            <a:stCxn id="57" idx="2"/>
            <a:endCxn id="30730" idx="0"/>
          </p:cNvCxnSpPr>
          <p:nvPr/>
        </p:nvCxnSpPr>
        <p:spPr bwMode="auto">
          <a:xfrm rot="5400000">
            <a:off x="4227511" y="2742407"/>
            <a:ext cx="298450" cy="34210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9" name="AutoShape 56">
            <a:extLst>
              <a:ext uri="{FF2B5EF4-FFF2-40B4-BE49-F238E27FC236}">
                <a16:creationId xmlns:a16="http://schemas.microsoft.com/office/drawing/2014/main" id="{EF53DE89-6277-6EBE-3A00-C4C492719FA2}"/>
              </a:ext>
            </a:extLst>
          </p:cNvPr>
          <p:cNvCxnSpPr>
            <a:cxnSpLocks noChangeShapeType="1"/>
            <a:stCxn id="57" idx="2"/>
            <a:endCxn id="30733" idx="0"/>
          </p:cNvCxnSpPr>
          <p:nvPr/>
        </p:nvCxnSpPr>
        <p:spPr bwMode="auto">
          <a:xfrm rot="16200000" flipH="1">
            <a:off x="7641825" y="2749155"/>
            <a:ext cx="311150" cy="3420266"/>
          </a:xfrm>
          <a:prstGeom prst="bentConnector3">
            <a:avLst>
              <a:gd name="adj1" fmla="val 48215"/>
            </a:avLst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0" name="AutoShape 57">
            <a:extLst>
              <a:ext uri="{FF2B5EF4-FFF2-40B4-BE49-F238E27FC236}">
                <a16:creationId xmlns:a16="http://schemas.microsoft.com/office/drawing/2014/main" id="{271CFC85-A4BA-C225-1870-CBD4F5A44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3" y="4602163"/>
            <a:ext cx="1871662" cy="409575"/>
          </a:xfrm>
          <a:prstGeom prst="roundRect">
            <a:avLst>
              <a:gd name="adj" fmla="val 16667"/>
            </a:avLst>
          </a:prstGeom>
          <a:solidFill>
            <a:srgbClr val="0CABC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6800" tIns="46800" rIns="46800" b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운영지원</a:t>
            </a:r>
          </a:p>
        </p:txBody>
      </p:sp>
      <p:sp>
        <p:nvSpPr>
          <p:cNvPr id="49" name="AutoShape 58">
            <a:extLst>
              <a:ext uri="{FF2B5EF4-FFF2-40B4-BE49-F238E27FC236}">
                <a16:creationId xmlns:a16="http://schemas.microsoft.com/office/drawing/2014/main" id="{D65AC8DD-707D-B4E7-E79A-64013096F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3" y="5175250"/>
            <a:ext cx="1871662" cy="501650"/>
          </a:xfrm>
          <a:prstGeom prst="roundRect">
            <a:avLst>
              <a:gd name="adj" fmla="val 16667"/>
            </a:avLst>
          </a:prstGeom>
          <a:solidFill>
            <a:schemeClr val="accent3">
              <a:lumMod val="95000"/>
            </a:schemeClr>
          </a:solidFill>
          <a:ln w="28575" algn="ctr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 wrap="none" lIns="46800" tIns="46800" rIns="46800" bIns="46800" anchor="ctr"/>
          <a:lstStyle/>
          <a:p>
            <a:pPr algn="ctr">
              <a:spcBef>
                <a:spcPct val="50000"/>
              </a:spcBef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과장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박응석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732" name="AutoShape 60">
            <a:extLst>
              <a:ext uri="{FF2B5EF4-FFF2-40B4-BE49-F238E27FC236}">
                <a16:creationId xmlns:a16="http://schemas.microsoft.com/office/drawing/2014/main" id="{E2198249-E559-E512-48D2-B4D41273A43D}"/>
              </a:ext>
            </a:extLst>
          </p:cNvPr>
          <p:cNvCxnSpPr>
            <a:cxnSpLocks noChangeShapeType="1"/>
            <a:stCxn id="30730" idx="2"/>
            <a:endCxn id="49" idx="0"/>
          </p:cNvCxnSpPr>
          <p:nvPr/>
        </p:nvCxnSpPr>
        <p:spPr bwMode="auto">
          <a:xfrm>
            <a:off x="2666998" y="5011738"/>
            <a:ext cx="0" cy="163512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3" name="AutoShape 62">
            <a:extLst>
              <a:ext uri="{FF2B5EF4-FFF2-40B4-BE49-F238E27FC236}">
                <a16:creationId xmlns:a16="http://schemas.microsoft.com/office/drawing/2014/main" id="{D06DD112-E657-9FB1-E20E-DBBD9724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702" y="4614863"/>
            <a:ext cx="1871662" cy="411162"/>
          </a:xfrm>
          <a:prstGeom prst="roundRect">
            <a:avLst>
              <a:gd name="adj" fmla="val 16667"/>
            </a:avLst>
          </a:prstGeom>
          <a:solidFill>
            <a:srgbClr val="0CABC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6800" tIns="46800" rIns="46800" b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UX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AutoShape 63">
            <a:extLst>
              <a:ext uri="{FF2B5EF4-FFF2-40B4-BE49-F238E27FC236}">
                <a16:creationId xmlns:a16="http://schemas.microsoft.com/office/drawing/2014/main" id="{08B67FFF-8611-8174-0AC2-BFB50AB99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702" y="5187950"/>
            <a:ext cx="1871662" cy="784225"/>
          </a:xfrm>
          <a:prstGeom prst="roundRect">
            <a:avLst>
              <a:gd name="adj" fmla="val 13832"/>
            </a:avLst>
          </a:prstGeom>
          <a:solidFill>
            <a:schemeClr val="accent3">
              <a:lumMod val="95000"/>
            </a:schemeClr>
          </a:solidFill>
          <a:ln w="28575" algn="ctr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주임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이효인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 한상윤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사원 이성진</a:t>
            </a:r>
          </a:p>
        </p:txBody>
      </p:sp>
      <p:cxnSp>
        <p:nvCxnSpPr>
          <p:cNvPr id="30735" name="AutoShape 65">
            <a:extLst>
              <a:ext uri="{FF2B5EF4-FFF2-40B4-BE49-F238E27FC236}">
                <a16:creationId xmlns:a16="http://schemas.microsoft.com/office/drawing/2014/main" id="{B4A0F581-8E1E-BCD2-015E-B067FE5B97DD}"/>
              </a:ext>
            </a:extLst>
          </p:cNvPr>
          <p:cNvCxnSpPr>
            <a:cxnSpLocks noChangeShapeType="1"/>
            <a:stCxn id="30733" idx="2"/>
            <a:endCxn id="52" idx="0"/>
          </p:cNvCxnSpPr>
          <p:nvPr/>
        </p:nvCxnSpPr>
        <p:spPr bwMode="auto">
          <a:xfrm>
            <a:off x="9507533" y="5026025"/>
            <a:ext cx="0" cy="161925"/>
          </a:xfrm>
          <a:prstGeom prst="straightConnector1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AutoShape 68">
            <a:extLst>
              <a:ext uri="{FF2B5EF4-FFF2-40B4-BE49-F238E27FC236}">
                <a16:creationId xmlns:a16="http://schemas.microsoft.com/office/drawing/2014/main" id="{9D4798CF-92B1-D0A4-DEAD-5F5347FF391E}"/>
              </a:ext>
            </a:extLst>
          </p:cNvPr>
          <p:cNvCxnSpPr>
            <a:cxnSpLocks noChangeShapeType="1"/>
            <a:stCxn id="61" idx="2"/>
            <a:endCxn id="4" idx="0"/>
          </p:cNvCxnSpPr>
          <p:nvPr/>
        </p:nvCxnSpPr>
        <p:spPr bwMode="auto">
          <a:xfrm rot="5400000">
            <a:off x="4264818" y="881064"/>
            <a:ext cx="241300" cy="340994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30738" name="Rectangle 71">
            <a:extLst>
              <a:ext uri="{FF2B5EF4-FFF2-40B4-BE49-F238E27FC236}">
                <a16:creationId xmlns:a16="http://schemas.microsoft.com/office/drawing/2014/main" id="{437C09A1-ACE5-E202-1DBA-5650599A8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098" y="3571875"/>
            <a:ext cx="1935162" cy="349250"/>
          </a:xfrm>
          <a:prstGeom prst="rect">
            <a:avLst/>
          </a:prstGeom>
          <a:solidFill>
            <a:srgbClr val="002060"/>
          </a:solidFill>
          <a:ln w="38100" algn="ctr">
            <a:solidFill>
              <a:srgbClr val="002060"/>
            </a:solidFill>
            <a:miter lim="800000"/>
            <a:headEnd/>
            <a:tailEnd/>
          </a:ln>
        </p:spPr>
        <p:txBody>
          <a:bodyPr wrap="none" lIns="46800" tIns="46800" rIns="46800" b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Rectangle 72">
            <a:extLst>
              <a:ext uri="{FF2B5EF4-FFF2-40B4-BE49-F238E27FC236}">
                <a16:creationId xmlns:a16="http://schemas.microsoft.com/office/drawing/2014/main" id="{405CBE30-DD8E-5D0D-FCCD-6482DEA2A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3" y="3943350"/>
            <a:ext cx="1957387" cy="3603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 algn="ctr">
            <a:solidFill>
              <a:schemeClr val="accent3">
                <a:lumMod val="85000"/>
              </a:schemeClr>
            </a:solidFill>
            <a:miter lim="800000"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차장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이종현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Rectangle 79">
            <a:extLst>
              <a:ext uri="{FF2B5EF4-FFF2-40B4-BE49-F238E27FC236}">
                <a16:creationId xmlns:a16="http://schemas.microsoft.com/office/drawing/2014/main" id="{90500C07-3605-5203-4D1C-0B3043100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098" y="1795463"/>
            <a:ext cx="1944687" cy="66992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ap="rnd" algn="ctr">
            <a:solidFill>
              <a:schemeClr val="accent3">
                <a:lumMod val="85000"/>
              </a:schemeClr>
            </a:solidFill>
            <a:miter lim="800000"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인천테크노파크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743" name="Rectangle 81">
            <a:extLst>
              <a:ext uri="{FF2B5EF4-FFF2-40B4-BE49-F238E27FC236}">
                <a16:creationId xmlns:a16="http://schemas.microsoft.com/office/drawing/2014/main" id="{CCC3784E-56F0-3EDA-273E-BF323980C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0" y="1377950"/>
            <a:ext cx="1958975" cy="417513"/>
          </a:xfrm>
          <a:prstGeom prst="rect">
            <a:avLst/>
          </a:prstGeom>
          <a:solidFill>
            <a:srgbClr val="FF5050"/>
          </a:solidFill>
          <a:ln w="28575" cap="rnd" algn="ctr">
            <a:solidFill>
              <a:srgbClr val="FF5050"/>
            </a:solidFill>
            <a:miter lim="800000"/>
            <a:headEnd/>
            <a:tailEnd/>
          </a:ln>
        </p:spPr>
        <p:txBody>
          <a:bodyPr wrap="none" lIns="46800" tIns="46800" rIns="46800" b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주관기관</a:t>
            </a:r>
          </a:p>
        </p:txBody>
      </p:sp>
      <p:sp>
        <p:nvSpPr>
          <p:cNvPr id="30744" name="AutoShape 62">
            <a:extLst>
              <a:ext uri="{FF2B5EF4-FFF2-40B4-BE49-F238E27FC236}">
                <a16:creationId xmlns:a16="http://schemas.microsoft.com/office/drawing/2014/main" id="{AEBF959F-44B4-1F8E-934C-2C93F0D18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5" y="4614863"/>
            <a:ext cx="1871662" cy="411162"/>
          </a:xfrm>
          <a:prstGeom prst="roundRect">
            <a:avLst>
              <a:gd name="adj" fmla="val 16667"/>
            </a:avLst>
          </a:prstGeom>
          <a:solidFill>
            <a:srgbClr val="0CABC0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6800" tIns="46800" rIns="46800" bIns="46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</a:t>
            </a:r>
          </a:p>
        </p:txBody>
      </p:sp>
      <p:sp>
        <p:nvSpPr>
          <p:cNvPr id="65" name="AutoShape 63">
            <a:extLst>
              <a:ext uri="{FF2B5EF4-FFF2-40B4-BE49-F238E27FC236}">
                <a16:creationId xmlns:a16="http://schemas.microsoft.com/office/drawing/2014/main" id="{2CC3A826-6DBA-ECA7-5AE4-E1C14F039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5" y="5187950"/>
            <a:ext cx="1871662" cy="501650"/>
          </a:xfrm>
          <a:prstGeom prst="roundRect">
            <a:avLst>
              <a:gd name="adj" fmla="val 16667"/>
            </a:avLst>
          </a:prstGeom>
          <a:solidFill>
            <a:schemeClr val="accent3">
              <a:lumMod val="95000"/>
            </a:schemeClr>
          </a:solidFill>
          <a:ln w="28575" algn="ctr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사원 김대현</a:t>
            </a:r>
          </a:p>
        </p:txBody>
      </p:sp>
      <p:sp>
        <p:nvSpPr>
          <p:cNvPr id="27" name="Rectangle 71">
            <a:extLst>
              <a:ext uri="{FF2B5EF4-FFF2-40B4-BE49-F238E27FC236}">
                <a16:creationId xmlns:a16="http://schemas.microsoft.com/office/drawing/2014/main" id="{E5C91003-4F97-8C66-C3DB-7C78B29B8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973" y="2706688"/>
            <a:ext cx="1935162" cy="349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algn="ctr">
            <a:noFill/>
            <a:miter lim="800000"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사업총괄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PM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72">
            <a:extLst>
              <a:ext uri="{FF2B5EF4-FFF2-40B4-BE49-F238E27FC236}">
                <a16:creationId xmlns:a16="http://schemas.microsoft.com/office/drawing/2014/main" id="{C9E35FBF-4DB2-A3CB-B885-7D27EA2E7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48" y="3052763"/>
            <a:ext cx="1944687" cy="36036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 algn="ctr">
            <a:solidFill>
              <a:schemeClr val="accent3">
                <a:lumMod val="85000"/>
              </a:schemeClr>
            </a:solidFill>
            <a:miter lim="800000"/>
            <a:headEnd/>
            <a:tailEnd/>
          </a:ln>
        </p:spPr>
        <p:txBody>
          <a:bodyPr wrap="none" lIns="46800" tIns="46800" rIns="46800" bIns="468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이사 나성인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EC6F99-32C5-A149-01F4-2DC02378DFEC}"/>
              </a:ext>
            </a:extLst>
          </p:cNvPr>
          <p:cNvGrpSpPr/>
          <p:nvPr/>
        </p:nvGrpSpPr>
        <p:grpSpPr>
          <a:xfrm>
            <a:off x="1687512" y="2706688"/>
            <a:ext cx="1960562" cy="1597025"/>
            <a:chOff x="2070100" y="2516980"/>
            <a:chExt cx="1960562" cy="1597025"/>
          </a:xfrm>
        </p:grpSpPr>
        <p:cxnSp>
          <p:nvCxnSpPr>
            <p:cNvPr id="7" name="AutoShape 77">
              <a:extLst>
                <a:ext uri="{FF2B5EF4-FFF2-40B4-BE49-F238E27FC236}">
                  <a16:creationId xmlns:a16="http://schemas.microsoft.com/office/drawing/2014/main" id="{EADE9457-303A-D35E-90B2-9B9EE3410DF8}"/>
                </a:ext>
              </a:extLst>
            </p:cNvPr>
            <p:cNvCxnSpPr>
              <a:cxnSpLocks noChangeShapeType="1"/>
              <a:endCxn id="2" idx="0"/>
            </p:cNvCxnSpPr>
            <p:nvPr/>
          </p:nvCxnSpPr>
          <p:spPr bwMode="auto">
            <a:xfrm>
              <a:off x="3044028" y="3223417"/>
              <a:ext cx="3178" cy="158750"/>
            </a:xfrm>
            <a:prstGeom prst="straightConnector1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" name="Rectangle 71">
              <a:extLst>
                <a:ext uri="{FF2B5EF4-FFF2-40B4-BE49-F238E27FC236}">
                  <a16:creationId xmlns:a16="http://schemas.microsoft.com/office/drawing/2014/main" id="{08A10DAB-99DB-7923-DF4C-2DB316E8D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5" y="3382167"/>
              <a:ext cx="1935162" cy="349250"/>
            </a:xfrm>
            <a:prstGeom prst="rect">
              <a:avLst/>
            </a:prstGeom>
            <a:solidFill>
              <a:srgbClr val="002060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lIns="46800" tIns="46800" rIns="46800" bIns="4680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사업총괄</a:t>
              </a:r>
            </a:p>
          </p:txBody>
        </p:sp>
        <p:sp>
          <p:nvSpPr>
            <p:cNvPr id="3" name="Rectangle 72">
              <a:extLst>
                <a:ext uri="{FF2B5EF4-FFF2-40B4-BE49-F238E27FC236}">
                  <a16:creationId xmlns:a16="http://schemas.microsoft.com/office/drawing/2014/main" id="{7FA135A6-FD28-65A1-060B-044C4B4EC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3753642"/>
              <a:ext cx="1957387" cy="360363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 algn="ctr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none" lIns="46800" tIns="46800" rIns="468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Rectangle 71">
              <a:extLst>
                <a:ext uri="{FF2B5EF4-FFF2-40B4-BE49-F238E27FC236}">
                  <a16:creationId xmlns:a16="http://schemas.microsoft.com/office/drawing/2014/main" id="{9EDBA5DE-A95A-4E1A-2778-647FEBF6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2516980"/>
              <a:ext cx="1935162" cy="349250"/>
            </a:xfrm>
            <a:prstGeom prst="rect">
              <a:avLst/>
            </a:prstGeom>
            <a:solidFill>
              <a:srgbClr val="FF9900"/>
            </a:solidFill>
            <a:ln w="38100" algn="ctr">
              <a:noFill/>
              <a:miter lim="800000"/>
              <a:headEnd/>
              <a:tailEnd/>
            </a:ln>
          </p:spPr>
          <p:txBody>
            <a:bodyPr wrap="none" lIns="46800" tIns="46800" rIns="468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수질안전부</a:t>
              </a:r>
            </a:p>
          </p:txBody>
        </p:sp>
        <p:sp>
          <p:nvSpPr>
            <p:cNvPr id="5" name="Rectangle 72">
              <a:extLst>
                <a:ext uri="{FF2B5EF4-FFF2-40B4-BE49-F238E27FC236}">
                  <a16:creationId xmlns:a16="http://schemas.microsoft.com/office/drawing/2014/main" id="{611175CE-E34B-9387-060D-7C0B91536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975" y="2863055"/>
              <a:ext cx="1944687" cy="36036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 algn="ctr">
              <a:solidFill>
                <a:schemeClr val="accent3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none" lIns="46800" tIns="46800" rIns="46800" bIns="468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담당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35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7">
            <a:extLst>
              <a:ext uri="{FF2B5EF4-FFF2-40B4-BE49-F238E27FC236}">
                <a16:creationId xmlns:a16="http://schemas.microsoft.com/office/drawing/2014/main" id="{7C1DF3B9-1E63-C956-2822-475B510ED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46050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</a:t>
            </a:r>
            <a:r>
              <a:rPr kumimoji="0"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수행조직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778326CC-63CD-3119-4863-BDD34C92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12725"/>
            <a:ext cx="2198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기본 계획</a:t>
            </a:r>
          </a:p>
        </p:txBody>
      </p:sp>
      <p:grpSp>
        <p:nvGrpSpPr>
          <p:cNvPr id="31748" name="그룹 33">
            <a:extLst>
              <a:ext uri="{FF2B5EF4-FFF2-40B4-BE49-F238E27FC236}">
                <a16:creationId xmlns:a16="http://schemas.microsoft.com/office/drawing/2014/main" id="{7A1A5401-568E-22BB-FC21-4FD6C5C4FD7C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947738"/>
            <a:ext cx="3941763" cy="430212"/>
            <a:chOff x="660812" y="880867"/>
            <a:chExt cx="3940588" cy="430887"/>
          </a:xfrm>
        </p:grpSpPr>
        <p:sp>
          <p:nvSpPr>
            <p:cNvPr id="31813" name="Text Box 43">
              <a:extLst>
                <a:ext uri="{FF2B5EF4-FFF2-40B4-BE49-F238E27FC236}">
                  <a16:creationId xmlns:a16="http://schemas.microsoft.com/office/drawing/2014/main" id="{6D85F3BF-915F-7E9D-7789-BCD386A1D9B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80867"/>
              <a:ext cx="379460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</a:pPr>
              <a:r>
                <a:rPr kumimoji="0" lang="ko-KR" altLang="en-US" sz="22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수행사 소개</a:t>
              </a:r>
              <a:r>
                <a:rPr kumimoji="0" lang="en-US" altLang="ko-KR" sz="22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(1/2)</a:t>
              </a:r>
              <a:endParaRPr kumimoji="0" lang="ko-KR" altLang="en-US" sz="2200" b="1">
                <a:solidFill>
                  <a:srgbClr val="3B4CAB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814" name="타원 35">
              <a:extLst>
                <a:ext uri="{FF2B5EF4-FFF2-40B4-BE49-F238E27FC236}">
                  <a16:creationId xmlns:a16="http://schemas.microsoft.com/office/drawing/2014/main" id="{56D6C7DB-1D44-0D77-9107-1CC191D16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12" y="1014217"/>
              <a:ext cx="169277" cy="169277"/>
            </a:xfrm>
            <a:prstGeom prst="ellipse">
              <a:avLst/>
            </a:prstGeom>
            <a:noFill/>
            <a:ln w="38100" algn="ctr">
              <a:solidFill>
                <a:srgbClr val="B4D46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endParaRPr lang="ko-KR" altLang="en-US" sz="25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aphicFrame>
        <p:nvGraphicFramePr>
          <p:cNvPr id="29" name="Group 848">
            <a:extLst>
              <a:ext uri="{FF2B5EF4-FFF2-40B4-BE49-F238E27FC236}">
                <a16:creationId xmlns:a16="http://schemas.microsoft.com/office/drawing/2014/main" id="{99CD3606-85B3-A2C0-BC92-763E04DBE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083848"/>
              </p:ext>
            </p:extLst>
          </p:nvPr>
        </p:nvGraphicFramePr>
        <p:xfrm>
          <a:off x="1082675" y="1816100"/>
          <a:ext cx="10291763" cy="20304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7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회사명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1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버츄얼드림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대표자 나성인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사업분야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공공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 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인터넷솔루션 개발 사업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서울특별시 금천구 가산디지털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165. 1104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호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가산동 백상스타타워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02-577-0497 (FAX. 02-577-0498)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설립일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2003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 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종사기간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2003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월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 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(23</a:t>
                      </a: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홈페이지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www.virtualdream.co.kr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7992" marR="71995" marT="35997" marB="3599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" name="Group 848">
            <a:extLst>
              <a:ext uri="{FF2B5EF4-FFF2-40B4-BE49-F238E27FC236}">
                <a16:creationId xmlns:a16="http://schemas.microsoft.com/office/drawing/2014/main" id="{A76A9FE7-EDEF-E263-E1D0-2583682C1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732128"/>
              </p:ext>
            </p:extLst>
          </p:nvPr>
        </p:nvGraphicFramePr>
        <p:xfrm>
          <a:off x="1055688" y="4391025"/>
          <a:ext cx="10344150" cy="1731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60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228">
                <a:tc>
                  <a:txBody>
                    <a:bodyPr/>
                    <a:lstStyle/>
                    <a:p>
                      <a:pPr marL="0" marR="0" indent="0" algn="ctr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구  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05"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군산시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화학물질관리지도시스템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2021~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현재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군산시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3" marR="7200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42"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통합예약시스템 구축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2020.12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인천시 서구시설관리공단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3" marR="7200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36"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세종청사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길찾기시스템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2019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행정안전부 세종청사관리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3" marR="7200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952"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스포츠클럽 종합정보시스템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2018.12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defTabSz="9826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defTabSz="9826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defTabSz="9826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defTabSz="9826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826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826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대한체육회</a:t>
                      </a:r>
                    </a:p>
                  </a:txBody>
                  <a:tcPr marL="72000" marR="72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963" marR="0" indent="-80963" algn="l" defTabSz="98398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3" marR="36001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807" name="그룹 31">
            <a:extLst>
              <a:ext uri="{FF2B5EF4-FFF2-40B4-BE49-F238E27FC236}">
                <a16:creationId xmlns:a16="http://schemas.microsoft.com/office/drawing/2014/main" id="{8210C344-BF41-6853-A645-1ED6B002230D}"/>
              </a:ext>
            </a:extLst>
          </p:cNvPr>
          <p:cNvGrpSpPr>
            <a:grpSpLocks/>
          </p:cNvGrpSpPr>
          <p:nvPr/>
        </p:nvGrpSpPr>
        <p:grpSpPr bwMode="auto">
          <a:xfrm>
            <a:off x="917575" y="1417638"/>
            <a:ext cx="2082800" cy="292100"/>
            <a:chOff x="660812" y="899917"/>
            <a:chExt cx="2082388" cy="292388"/>
          </a:xfrm>
        </p:grpSpPr>
        <p:sp>
          <p:nvSpPr>
            <p:cNvPr id="31811" name="Text Box 43">
              <a:extLst>
                <a:ext uri="{FF2B5EF4-FFF2-40B4-BE49-F238E27FC236}">
                  <a16:creationId xmlns:a16="http://schemas.microsoft.com/office/drawing/2014/main" id="{F74098D9-5F25-7D4E-314E-636AFCC0493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99917"/>
              <a:ext cx="193640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</a:pPr>
              <a:r>
                <a:rPr kumimoji="0" lang="ko-KR" altLang="en-US" sz="13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개요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1AD557-C007-91AD-019E-F8F196F96E32}"/>
                </a:ext>
              </a:extLst>
            </p:cNvPr>
            <p:cNvSpPr/>
            <p:nvPr/>
          </p:nvSpPr>
          <p:spPr bwMode="auto">
            <a:xfrm>
              <a:off x="660812" y="976192"/>
              <a:ext cx="169829" cy="168441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algn="r" eaLnBrk="1" latinLnBrk="1" hangingPunct="1">
                <a:defRPr/>
              </a:pPr>
              <a:endParaRPr lang="ko-KR" altLang="en-US" sz="250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1808" name="그룹 36">
            <a:extLst>
              <a:ext uri="{FF2B5EF4-FFF2-40B4-BE49-F238E27FC236}">
                <a16:creationId xmlns:a16="http://schemas.microsoft.com/office/drawing/2014/main" id="{6CD50AA9-A80B-D7D3-5ED3-DA604E0260C3}"/>
              </a:ext>
            </a:extLst>
          </p:cNvPr>
          <p:cNvGrpSpPr>
            <a:grpSpLocks/>
          </p:cNvGrpSpPr>
          <p:nvPr/>
        </p:nvGrpSpPr>
        <p:grpSpPr bwMode="auto">
          <a:xfrm>
            <a:off x="925513" y="4038600"/>
            <a:ext cx="2081212" cy="292100"/>
            <a:chOff x="660812" y="899917"/>
            <a:chExt cx="2082388" cy="292388"/>
          </a:xfrm>
        </p:grpSpPr>
        <p:sp>
          <p:nvSpPr>
            <p:cNvPr id="31809" name="Text Box 43">
              <a:extLst>
                <a:ext uri="{FF2B5EF4-FFF2-40B4-BE49-F238E27FC236}">
                  <a16:creationId xmlns:a16="http://schemas.microsoft.com/office/drawing/2014/main" id="{B9583B98-EF83-5DF3-CFF0-5D7554A98FF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99917"/>
              <a:ext cx="193640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</a:pPr>
              <a:r>
                <a:rPr kumimoji="0" lang="ko-KR" altLang="en-US" sz="13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유관사업 수행 실적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DC49E29-A7BF-4E28-1AA8-DD20525019E2}"/>
                </a:ext>
              </a:extLst>
            </p:cNvPr>
            <p:cNvSpPr/>
            <p:nvPr/>
          </p:nvSpPr>
          <p:spPr bwMode="auto">
            <a:xfrm>
              <a:off x="660812" y="976192"/>
              <a:ext cx="169958" cy="168441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algn="r" eaLnBrk="1" latinLnBrk="1" hangingPunct="1">
                <a:defRPr/>
              </a:pPr>
              <a:endParaRPr lang="ko-KR" altLang="en-US" sz="250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7">
            <a:extLst>
              <a:ext uri="{FF2B5EF4-FFF2-40B4-BE49-F238E27FC236}">
                <a16:creationId xmlns:a16="http://schemas.microsoft.com/office/drawing/2014/main" id="{DACBBA60-16A4-15CE-B9CC-768400A7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46050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</a:t>
            </a:r>
            <a:r>
              <a:rPr kumimoji="0" lang="ko-KR" altLang="en-US" sz="2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수행조직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9D43B751-BC47-62B7-EC0F-F388D568E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12725"/>
            <a:ext cx="2198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기본 계획</a:t>
            </a:r>
          </a:p>
        </p:txBody>
      </p:sp>
      <p:grpSp>
        <p:nvGrpSpPr>
          <p:cNvPr id="32772" name="그룹 33">
            <a:extLst>
              <a:ext uri="{FF2B5EF4-FFF2-40B4-BE49-F238E27FC236}">
                <a16:creationId xmlns:a16="http://schemas.microsoft.com/office/drawing/2014/main" id="{3C836736-9BB6-FA1F-86A9-167984AB9C30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947738"/>
            <a:ext cx="3941763" cy="430212"/>
            <a:chOff x="660812" y="880867"/>
            <a:chExt cx="3940588" cy="430887"/>
          </a:xfrm>
        </p:grpSpPr>
        <p:sp>
          <p:nvSpPr>
            <p:cNvPr id="32778" name="Text Box 43">
              <a:extLst>
                <a:ext uri="{FF2B5EF4-FFF2-40B4-BE49-F238E27FC236}">
                  <a16:creationId xmlns:a16="http://schemas.microsoft.com/office/drawing/2014/main" id="{0BA65A81-DDDD-B476-F1B4-3BE53EA3395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80867"/>
              <a:ext cx="379460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</a:pPr>
              <a:r>
                <a:rPr kumimoji="0" lang="ko-KR" altLang="en-US" sz="22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수행사 소개</a:t>
              </a:r>
              <a:r>
                <a:rPr kumimoji="0" lang="en-US" altLang="ko-KR" sz="22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(2/2)</a:t>
              </a:r>
              <a:endParaRPr kumimoji="0" lang="ko-KR" altLang="en-US" sz="2200" b="1">
                <a:solidFill>
                  <a:srgbClr val="3B4CAB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779" name="타원 35">
              <a:extLst>
                <a:ext uri="{FF2B5EF4-FFF2-40B4-BE49-F238E27FC236}">
                  <a16:creationId xmlns:a16="http://schemas.microsoft.com/office/drawing/2014/main" id="{A943E873-D684-9892-CF9B-5E8DC49F4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12" y="1014217"/>
              <a:ext cx="169277" cy="169277"/>
            </a:xfrm>
            <a:prstGeom prst="ellipse">
              <a:avLst/>
            </a:prstGeom>
            <a:noFill/>
            <a:ln w="38100" algn="ctr">
              <a:solidFill>
                <a:srgbClr val="B4D46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endParaRPr lang="ko-KR" altLang="en-US" sz="25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2773" name="그룹 31">
            <a:extLst>
              <a:ext uri="{FF2B5EF4-FFF2-40B4-BE49-F238E27FC236}">
                <a16:creationId xmlns:a16="http://schemas.microsoft.com/office/drawing/2014/main" id="{094F6278-F023-61B9-79D0-3ACBC6E3AE4A}"/>
              </a:ext>
            </a:extLst>
          </p:cNvPr>
          <p:cNvGrpSpPr>
            <a:grpSpLocks/>
          </p:cNvGrpSpPr>
          <p:nvPr/>
        </p:nvGrpSpPr>
        <p:grpSpPr bwMode="auto">
          <a:xfrm>
            <a:off x="917575" y="1417638"/>
            <a:ext cx="2082800" cy="292100"/>
            <a:chOff x="660812" y="899917"/>
            <a:chExt cx="2082388" cy="292388"/>
          </a:xfrm>
        </p:grpSpPr>
        <p:sp>
          <p:nvSpPr>
            <p:cNvPr id="32776" name="Text Box 43">
              <a:extLst>
                <a:ext uri="{FF2B5EF4-FFF2-40B4-BE49-F238E27FC236}">
                  <a16:creationId xmlns:a16="http://schemas.microsoft.com/office/drawing/2014/main" id="{19C8A8E6-3281-A92B-EEEF-E7072520368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6796" y="899917"/>
              <a:ext cx="193640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50000"/>
                </a:spcBef>
              </a:pPr>
              <a:r>
                <a:rPr kumimoji="0" lang="ko-KR" altLang="en-US" sz="1300" b="1">
                  <a:solidFill>
                    <a:srgbClr val="3B4CAB"/>
                  </a:solidFill>
                  <a:latin typeface="나눔고딕" pitchFamily="2" charset="-127"/>
                  <a:ea typeface="나눔고딕" pitchFamily="2" charset="-127"/>
                </a:rPr>
                <a:t>각종 인증 보유현황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CD5C423-0C35-CDCA-D0F3-CBB6D44A7309}"/>
                </a:ext>
              </a:extLst>
            </p:cNvPr>
            <p:cNvSpPr/>
            <p:nvPr/>
          </p:nvSpPr>
          <p:spPr bwMode="auto">
            <a:xfrm>
              <a:off x="660812" y="976192"/>
              <a:ext cx="169829" cy="168441"/>
            </a:xfrm>
            <a:prstGeom prst="ellipse">
              <a:avLst/>
            </a:prstGeom>
            <a:noFill/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algn="r" eaLnBrk="1" latinLnBrk="1" hangingPunct="1">
                <a:defRPr/>
              </a:pPr>
              <a:endParaRPr lang="ko-KR" altLang="en-US" sz="250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DBBC2B-60C7-6D6B-EAFD-6EC0A8B0DDBA}"/>
              </a:ext>
            </a:extLst>
          </p:cNvPr>
          <p:cNvGrpSpPr/>
          <p:nvPr/>
        </p:nvGrpSpPr>
        <p:grpSpPr>
          <a:xfrm>
            <a:off x="2031981" y="1749426"/>
            <a:ext cx="8445538" cy="4549775"/>
            <a:chOff x="2031981" y="1749426"/>
            <a:chExt cx="8445538" cy="4549775"/>
          </a:xfrm>
        </p:grpSpPr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DD495C27-D26C-D5C7-2067-2BD8F99E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981" y="1749426"/>
              <a:ext cx="3213100" cy="45497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75" name="그림 17" descr="각종인증.png">
              <a:extLst>
                <a:ext uri="{FF2B5EF4-FFF2-40B4-BE49-F238E27FC236}">
                  <a16:creationId xmlns:a16="http://schemas.microsoft.com/office/drawing/2014/main" id="{AC5F4C93-62AC-A1CA-5BDA-9A213028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44" y="1817689"/>
              <a:ext cx="3902075" cy="448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33" name="Rectangle 4">
            <a:extLst>
              <a:ext uri="{FF2B5EF4-FFF2-40B4-BE49-F238E27FC236}">
                <a16:creationId xmlns:a16="http://schemas.microsoft.com/office/drawing/2014/main" id="{89B65B58-03B8-1604-E0B6-571FAED2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46" name="Rectangle 27">
            <a:extLst>
              <a:ext uri="{FF2B5EF4-FFF2-40B4-BE49-F238E27FC236}">
                <a16:creationId xmlns:a16="http://schemas.microsoft.com/office/drawing/2014/main" id="{9448BA0D-6020-8BAF-4BE1-81F4888D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69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/>
            <a:r>
              <a:rPr lang="ko-KR" altLang="ko-KR" sz="1000">
                <a:solidFill>
                  <a:srgbClr val="000000"/>
                </a:solidFill>
              </a:rPr>
              <a:t> </a:t>
            </a:r>
            <a:r>
              <a:rPr lang="ko-KR" altLang="ko-KR" sz="1000">
                <a:solidFill>
                  <a:srgbClr val="000000"/>
                </a:solidFill>
                <a:latin typeface="바탕" panose="02030600000101010101" pitchFamily="18" charset="-127"/>
              </a:rPr>
              <a:t> </a:t>
            </a:r>
            <a:endParaRPr lang="ko-KR" altLang="ko-KR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전자정부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준수 및 빠른 피드백이 특징인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 UX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예약메뉴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정보에 대한 직관적인 접근 편의성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DBFAE3-EBA4-E3EA-5022-068985968444}"/>
              </a:ext>
            </a:extLst>
          </p:cNvPr>
          <p:cNvGrpSpPr/>
          <p:nvPr/>
        </p:nvGrpSpPr>
        <p:grpSpPr>
          <a:xfrm>
            <a:off x="1638905" y="1865732"/>
            <a:ext cx="8914191" cy="4585875"/>
            <a:chOff x="1753809" y="1916532"/>
            <a:chExt cx="8914191" cy="45858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510015D-996E-D6D6-52C8-F88F1D264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049" y="1916532"/>
              <a:ext cx="5420683" cy="3093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그림 5" descr="화면 캡처">
              <a:extLst>
                <a:ext uri="{FF2B5EF4-FFF2-40B4-BE49-F238E27FC236}">
                  <a16:creationId xmlns:a16="http://schemas.microsoft.com/office/drawing/2014/main" id="{0B5C90BD-5A80-A3DB-6BF5-CF7669F05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65" b="35490"/>
            <a:stretch/>
          </p:blipFill>
          <p:spPr>
            <a:xfrm>
              <a:off x="2050990" y="5049282"/>
              <a:ext cx="5198646" cy="1392278"/>
            </a:xfrm>
            <a:prstGeom prst="rect">
              <a:avLst/>
            </a:prstGeom>
          </p:spPr>
        </p:pic>
        <p:sp>
          <p:nvSpPr>
            <p:cNvPr id="7" name="Rectangle 26">
              <a:extLst>
                <a:ext uri="{FF2B5EF4-FFF2-40B4-BE49-F238E27FC236}">
                  <a16:creationId xmlns:a16="http://schemas.microsoft.com/office/drawing/2014/main" id="{CE8A2262-847F-5DF9-74F4-3F97B1708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566" y="4843123"/>
              <a:ext cx="5108116" cy="300111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72000" tIns="72000" rIns="72000" bIns="72000" anchor="ctr" anchorCtr="0"/>
            <a:lstStyle/>
            <a:p>
              <a:pPr algn="ctr" latinLnBrk="0">
                <a:lnSpc>
                  <a:spcPts val="1300"/>
                </a:lnSpc>
                <a:spcBef>
                  <a:spcPct val="50000"/>
                </a:spcBef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vricksrepublic" pitchFamily="2" charset="0"/>
                  <a:ea typeface="맑은 고딕" pitchFamily="50" charset="-127"/>
                  <a:cs typeface="ヒラギノ角ゴ ProN W3" charset="0"/>
                  <a:sym typeface="Gill Sans" charset="0"/>
                </a:rPr>
                <a:t>UX </a:t>
              </a:r>
              <a:r>
                <a:rPr lang="en-US" altLang="ko-KR" sz="1600" kern="0" dirty="0">
                  <a:solidFill>
                    <a:srgbClr val="0070C0"/>
                  </a:solidFill>
                  <a:latin typeface="vricksrepublic" pitchFamily="2" charset="0"/>
                  <a:ea typeface="맑은 고딕" pitchFamily="50" charset="-127"/>
                  <a:cs typeface="ヒラギノ角ゴ ProN W3" charset="0"/>
                  <a:sym typeface="Gill Sans" charset="0"/>
                </a:rPr>
                <a:t>Implementation process </a:t>
              </a:r>
              <a:endParaRPr lang="ko-KR" altLang="en-US" sz="1600" b="1" kern="0" dirty="0">
                <a:solidFill>
                  <a:srgbClr val="0070C0"/>
                </a:solidFill>
                <a:latin typeface="vricksrepublic" pitchFamily="2" charset="0"/>
                <a:ea typeface="맑은 고딕" pitchFamily="50" charset="-127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8" name="Ellipse">
              <a:extLst>
                <a:ext uri="{FF2B5EF4-FFF2-40B4-BE49-F238E27FC236}">
                  <a16:creationId xmlns:a16="http://schemas.microsoft.com/office/drawing/2014/main" id="{722C4BD3-9415-E3D7-6FA7-A645D9C0776F}"/>
                </a:ext>
              </a:extLst>
            </p:cNvPr>
            <p:cNvSpPr>
              <a:spLocks/>
            </p:cNvSpPr>
            <p:nvPr/>
          </p:nvSpPr>
          <p:spPr bwMode="auto">
            <a:xfrm rot="10962985">
              <a:off x="1753809" y="1986195"/>
              <a:ext cx="1656707" cy="626397"/>
            </a:xfrm>
            <a:custGeom>
              <a:avLst/>
              <a:gdLst>
                <a:gd name="connsiteX0" fmla="*/ 11183 w 611869"/>
                <a:gd name="connsiteY0" fmla="*/ 86026 h 396598"/>
                <a:gd name="connsiteX1" fmla="*/ 279450 w 611869"/>
                <a:gd name="connsiteY1" fmla="*/ 1 h 396598"/>
                <a:gd name="connsiteX2" fmla="*/ 601509 w 611869"/>
                <a:gd name="connsiteY2" fmla="*/ 134126 h 396598"/>
                <a:gd name="connsiteX3" fmla="*/ 599893 w 611869"/>
                <a:gd name="connsiteY3" fmla="*/ 234489 h 396598"/>
                <a:gd name="connsiteX4" fmla="*/ 375490 w 611869"/>
                <a:gd name="connsiteY4" fmla="*/ 369308 h 396598"/>
                <a:gd name="connsiteX5" fmla="*/ 100990 w 611869"/>
                <a:gd name="connsiteY5" fmla="*/ 377864 h 396598"/>
                <a:gd name="connsiteX6" fmla="*/ 10490 w 611869"/>
                <a:gd name="connsiteY6" fmla="*/ 290452 h 396598"/>
                <a:gd name="connsiteX7" fmla="*/ 45582 w 611869"/>
                <a:gd name="connsiteY7" fmla="*/ 138751 h 396598"/>
                <a:gd name="connsiteX8" fmla="*/ 182024 w 611869"/>
                <a:gd name="connsiteY8" fmla="*/ 87876 h 39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869" h="396598">
                  <a:moveTo>
                    <a:pt x="11183" y="86026"/>
                  </a:moveTo>
                  <a:cubicBezTo>
                    <a:pt x="11183" y="55733"/>
                    <a:pt x="167710" y="1"/>
                    <a:pt x="279450" y="1"/>
                  </a:cubicBezTo>
                  <a:cubicBezTo>
                    <a:pt x="429744" y="-230"/>
                    <a:pt x="561338" y="58276"/>
                    <a:pt x="601509" y="134126"/>
                  </a:cubicBezTo>
                  <a:cubicBezTo>
                    <a:pt x="614668" y="159101"/>
                    <a:pt x="616515" y="205352"/>
                    <a:pt x="599893" y="234489"/>
                  </a:cubicBezTo>
                  <a:cubicBezTo>
                    <a:pt x="556490" y="310108"/>
                    <a:pt x="459295" y="344795"/>
                    <a:pt x="375490" y="369308"/>
                  </a:cubicBezTo>
                  <a:cubicBezTo>
                    <a:pt x="287761" y="395208"/>
                    <a:pt x="186410" y="410933"/>
                    <a:pt x="100990" y="377864"/>
                  </a:cubicBezTo>
                  <a:cubicBezTo>
                    <a:pt x="61742" y="362602"/>
                    <a:pt x="24111" y="318895"/>
                    <a:pt x="10490" y="290452"/>
                  </a:cubicBezTo>
                  <a:cubicBezTo>
                    <a:pt x="-12135" y="243277"/>
                    <a:pt x="2871" y="178295"/>
                    <a:pt x="45582" y="138751"/>
                  </a:cubicBezTo>
                  <a:cubicBezTo>
                    <a:pt x="83675" y="103370"/>
                    <a:pt x="207881" y="57351"/>
                    <a:pt x="182024" y="87876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C9AE0B8-CAB0-B8A9-5472-26566E6759F2}"/>
                </a:ext>
              </a:extLst>
            </p:cNvPr>
            <p:cNvGrpSpPr/>
            <p:nvPr/>
          </p:nvGrpSpPr>
          <p:grpSpPr>
            <a:xfrm>
              <a:off x="7412696" y="1947289"/>
              <a:ext cx="3255304" cy="4555118"/>
              <a:chOff x="6799683" y="2645851"/>
              <a:chExt cx="3044930" cy="426074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62D8D4A-A65A-916D-26A7-B957B06C7539}"/>
                  </a:ext>
                </a:extLst>
              </p:cNvPr>
              <p:cNvSpPr/>
              <p:nvPr/>
            </p:nvSpPr>
            <p:spPr>
              <a:xfrm>
                <a:off x="6799683" y="2645851"/>
                <a:ext cx="3044930" cy="4260743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dist="25400" dir="5400000" algn="t" rotWithShape="0">
                  <a:sysClr val="window" lastClr="FFFFFF">
                    <a:lumMod val="85000"/>
                  </a:sysClr>
                </a:outerShdw>
              </a:effectLst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361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E4FBC1F-7AAC-98EE-6870-EAAC1F942B08}"/>
                  </a:ext>
                </a:extLst>
              </p:cNvPr>
              <p:cNvSpPr/>
              <p:nvPr/>
            </p:nvSpPr>
            <p:spPr>
              <a:xfrm>
                <a:off x="7251342" y="2739287"/>
                <a:ext cx="2141612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lvl="1" indent="-142838" algn="ctr" defTabSz="957749">
                  <a:buClr>
                    <a:sysClr val="windowText" lastClr="000000"/>
                  </a:buClr>
                  <a:buSzPct val="80000"/>
                  <a:tabLst>
                    <a:tab pos="5646865" algn="l"/>
                  </a:tabLst>
                  <a:defRPr/>
                </a:pPr>
                <a:r>
                  <a:rPr lang="en-US" altLang="ko-KR" sz="14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[ </a:t>
                </a:r>
                <a:r>
                  <a:rPr lang="ko-KR" altLang="en-US" sz="14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전자정부 </a:t>
                </a:r>
                <a:r>
                  <a:rPr lang="en-US" altLang="ko-KR" sz="14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14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표준 준수 </a:t>
                </a:r>
                <a:r>
                  <a:rPr lang="en-US" altLang="ko-KR" sz="14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]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6621A7E-4545-105F-7CF3-FDEB6EE06A68}"/>
                  </a:ext>
                </a:extLst>
              </p:cNvPr>
              <p:cNvSpPr/>
              <p:nvPr/>
            </p:nvSpPr>
            <p:spPr>
              <a:xfrm rot="10800000" flipH="1" flipV="1">
                <a:off x="6883448" y="3036731"/>
                <a:ext cx="2872318" cy="215889"/>
              </a:xfrm>
              <a:prstGeom prst="rect">
                <a:avLst/>
              </a:prstGeom>
              <a:solidFill>
                <a:srgbClr val="12A7C8"/>
              </a:solidFill>
              <a:ln w="6350">
                <a:solidFill>
                  <a:srgbClr val="4EA0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81742" algn="ctr" defTabSz="1013286" fontAlgn="ctr">
                  <a:spcAft>
                    <a:spcPts val="330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2615558" algn="l"/>
                    <a:tab pos="5487119" algn="l"/>
                  </a:tabLst>
                </a:pPr>
                <a:r>
                  <a:rPr lang="ko-KR" altLang="en-US" sz="10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전자정부 웹사이트 </a:t>
                </a:r>
                <a:r>
                  <a:rPr lang="en-US" altLang="ko-KR" sz="10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1000" b="1" dirty="0">
                    <a:ln>
                      <a:solidFill>
                        <a:srgbClr val="0067B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가이드라인 준수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F3F9B-C11C-80A3-D747-BA648687830D}"/>
                  </a:ext>
                </a:extLst>
              </p:cNvPr>
              <p:cNvSpPr txBox="1"/>
              <p:nvPr/>
            </p:nvSpPr>
            <p:spPr>
              <a:xfrm>
                <a:off x="6907243" y="3360229"/>
                <a:ext cx="2838456" cy="13043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22238" indent="-122238" latinLnBrk="0">
                  <a:lnSpc>
                    <a:spcPct val="110000"/>
                  </a:lnSpc>
                  <a:spcAft>
                    <a:spcPts val="400"/>
                  </a:spcAft>
                  <a:buClr>
                    <a:srgbClr val="4D4D4D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ln>
                      <a:solidFill>
                        <a:srgbClr val="777777">
                          <a:alpha val="0"/>
                        </a:srgbClr>
                      </a:solidFill>
                    </a:ln>
                    <a:solidFill>
                      <a:srgbClr val="4D4D4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사용자 중심의 전자정부 웹사이트</a:t>
                </a:r>
                <a:endParaRPr lang="en-US" altLang="ko-KR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122238" indent="-122238" latinLnBrk="0">
                  <a:lnSpc>
                    <a:spcPct val="110000"/>
                  </a:lnSpc>
                  <a:spcAft>
                    <a:spcPts val="400"/>
                  </a:spcAft>
                  <a:buClr>
                    <a:srgbClr val="4D4D4D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ln>
                      <a:solidFill>
                        <a:srgbClr val="777777">
                          <a:alpha val="0"/>
                        </a:srgbClr>
                      </a:solidFill>
                    </a:ln>
                    <a:solidFill>
                      <a:srgbClr val="4D4D4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모두를 위한 전자정부 웹사이트</a:t>
                </a:r>
                <a:endParaRPr lang="en-US" altLang="ko-KR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122238" indent="-122238" latinLnBrk="0">
                  <a:lnSpc>
                    <a:spcPct val="110000"/>
                  </a:lnSpc>
                  <a:spcAft>
                    <a:spcPts val="400"/>
                  </a:spcAft>
                  <a:buClr>
                    <a:srgbClr val="4D4D4D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ln>
                      <a:solidFill>
                        <a:srgbClr val="777777">
                          <a:alpha val="0"/>
                        </a:srgbClr>
                      </a:solidFill>
                    </a:ln>
                    <a:solidFill>
                      <a:srgbClr val="4D4D4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편리한 전자정부 웹사이트</a:t>
                </a:r>
                <a:endParaRPr lang="en-US" altLang="ko-KR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122238" indent="-122238" latinLnBrk="0">
                  <a:lnSpc>
                    <a:spcPct val="110000"/>
                  </a:lnSpc>
                  <a:spcAft>
                    <a:spcPts val="400"/>
                  </a:spcAft>
                  <a:buClr>
                    <a:srgbClr val="4D4D4D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ln>
                      <a:solidFill>
                        <a:srgbClr val="777777">
                          <a:alpha val="0"/>
                        </a:srgbClr>
                      </a:solidFill>
                    </a:ln>
                    <a:solidFill>
                      <a:srgbClr val="4D4D4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열린 전자정부 웹사이트</a:t>
                </a:r>
                <a:endParaRPr lang="en-US" altLang="ko-KR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122238" indent="-122238">
                  <a:lnSpc>
                    <a:spcPct val="110000"/>
                  </a:lnSpc>
                  <a:spcAft>
                    <a:spcPts val="400"/>
                  </a:spcAft>
                  <a:buClr>
                    <a:srgbClr val="4D4D4D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ln>
                      <a:solidFill>
                        <a:srgbClr val="777777">
                          <a:alpha val="0"/>
                        </a:srgbClr>
                      </a:solidFill>
                    </a:ln>
                    <a:solidFill>
                      <a:srgbClr val="4D4D4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지속가능한 전자정부 웹사이트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BC4284F-C6E9-1CE2-F399-C8DAEED07B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45" b="3199"/>
              <a:stretch/>
            </p:blipFill>
            <p:spPr>
              <a:xfrm>
                <a:off x="6931797" y="4867198"/>
                <a:ext cx="1392229" cy="1759606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9D5287C-C7A2-1AA9-A64C-696457EC85C8}"/>
                  </a:ext>
                </a:extLst>
              </p:cNvPr>
              <p:cNvGrpSpPr/>
              <p:nvPr/>
            </p:nvGrpSpPr>
            <p:grpSpPr>
              <a:xfrm>
                <a:off x="8440239" y="4716173"/>
                <a:ext cx="1283776" cy="468077"/>
                <a:chOff x="8247166" y="4018593"/>
                <a:chExt cx="1283776" cy="468077"/>
              </a:xfrm>
            </p:grpSpPr>
            <p:sp>
              <p:nvSpPr>
                <p:cNvPr id="27" name="모서리가 둥근 직사각형 140">
                  <a:extLst>
                    <a:ext uri="{FF2B5EF4-FFF2-40B4-BE49-F238E27FC236}">
                      <a16:creationId xmlns:a16="http://schemas.microsoft.com/office/drawing/2014/main" id="{7730C593-04B6-09D6-0AD7-63690807902D}"/>
                    </a:ext>
                  </a:extLst>
                </p:cNvPr>
                <p:cNvSpPr/>
                <p:nvPr/>
              </p:nvSpPr>
              <p:spPr>
                <a:xfrm>
                  <a:off x="8247166" y="4201607"/>
                  <a:ext cx="1283775" cy="285063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프로젝트 발주 시</a:t>
                  </a:r>
                  <a:b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</a:b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요구사항에 포함</a:t>
                  </a:r>
                </a:p>
              </p:txBody>
            </p:sp>
            <p:sp>
              <p:nvSpPr>
                <p:cNvPr id="28" name="모서리가 둥근 직사각형 146">
                  <a:extLst>
                    <a:ext uri="{FF2B5EF4-FFF2-40B4-BE49-F238E27FC236}">
                      <a16:creationId xmlns:a16="http://schemas.microsoft.com/office/drawing/2014/main" id="{C5B1F2B4-12B2-9BC2-5507-2774AD4F16B2}"/>
                    </a:ext>
                  </a:extLst>
                </p:cNvPr>
                <p:cNvSpPr/>
                <p:nvPr/>
              </p:nvSpPr>
              <p:spPr>
                <a:xfrm>
                  <a:off x="8247167" y="4018593"/>
                  <a:ext cx="1283775" cy="17438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AAE6F5"/>
                </a:solidFill>
                <a:ln w="6350">
                  <a:solidFill>
                    <a:srgbClr val="12A7C8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UI/UX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설계 원칙</a:t>
                  </a:r>
                  <a:endPara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CB291C2-4961-7DCA-9286-4EB25B77FB33}"/>
                  </a:ext>
                </a:extLst>
              </p:cNvPr>
              <p:cNvGrpSpPr/>
              <p:nvPr/>
            </p:nvGrpSpPr>
            <p:grpSpPr>
              <a:xfrm>
                <a:off x="8440239" y="5252382"/>
                <a:ext cx="1283776" cy="468078"/>
                <a:chOff x="8247165" y="4566879"/>
                <a:chExt cx="1283776" cy="468078"/>
              </a:xfrm>
            </p:grpSpPr>
            <p:sp>
              <p:nvSpPr>
                <p:cNvPr id="25" name="모서리가 둥근 직사각형 140">
                  <a:extLst>
                    <a:ext uri="{FF2B5EF4-FFF2-40B4-BE49-F238E27FC236}">
                      <a16:creationId xmlns:a16="http://schemas.microsoft.com/office/drawing/2014/main" id="{C3BAA725-0AE6-65D2-8AD8-7E8D6CA83D17}"/>
                    </a:ext>
                  </a:extLst>
                </p:cNvPr>
                <p:cNvSpPr/>
                <p:nvPr/>
              </p:nvSpPr>
              <p:spPr>
                <a:xfrm>
                  <a:off x="8247165" y="4756609"/>
                  <a:ext cx="1283775" cy="2783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프로젝트 요구사항에 포함하여 검수</a:t>
                  </a:r>
                </a:p>
              </p:txBody>
            </p:sp>
            <p:sp>
              <p:nvSpPr>
                <p:cNvPr id="26" name="모서리가 둥근 직사각형 146">
                  <a:extLst>
                    <a:ext uri="{FF2B5EF4-FFF2-40B4-BE49-F238E27FC236}">
                      <a16:creationId xmlns:a16="http://schemas.microsoft.com/office/drawing/2014/main" id="{54986FB6-0318-77B0-A70D-6F922DF47D4C}"/>
                    </a:ext>
                  </a:extLst>
                </p:cNvPr>
                <p:cNvSpPr/>
                <p:nvPr/>
              </p:nvSpPr>
              <p:spPr>
                <a:xfrm>
                  <a:off x="8247166" y="4566879"/>
                  <a:ext cx="1283775" cy="1811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AAE6F5"/>
                </a:solidFill>
                <a:ln w="6350">
                  <a:solidFill>
                    <a:srgbClr val="12A7C8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UI/UX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설계 기준</a:t>
                  </a:r>
                  <a:endPara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E85E03D-8F77-CE69-8A6C-29924EBB2288}"/>
                  </a:ext>
                </a:extLst>
              </p:cNvPr>
              <p:cNvGrpSpPr/>
              <p:nvPr/>
            </p:nvGrpSpPr>
            <p:grpSpPr>
              <a:xfrm>
                <a:off x="8440239" y="5788590"/>
                <a:ext cx="1283776" cy="483091"/>
                <a:chOff x="8250497" y="5107055"/>
                <a:chExt cx="1283776" cy="483091"/>
              </a:xfrm>
            </p:grpSpPr>
            <p:sp>
              <p:nvSpPr>
                <p:cNvPr id="23" name="모서리가 둥근 직사각형 140">
                  <a:extLst>
                    <a:ext uri="{FF2B5EF4-FFF2-40B4-BE49-F238E27FC236}">
                      <a16:creationId xmlns:a16="http://schemas.microsoft.com/office/drawing/2014/main" id="{1BB558DA-06BC-0E3E-E8FC-E63F46E89089}"/>
                    </a:ext>
                  </a:extLst>
                </p:cNvPr>
                <p:cNvSpPr/>
                <p:nvPr/>
              </p:nvSpPr>
              <p:spPr>
                <a:xfrm>
                  <a:off x="8250497" y="5285346"/>
                  <a:ext cx="1283775" cy="30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 UI/UX 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설계 단계의 승인 시 검수 리스트로 활용</a:t>
                  </a:r>
                </a:p>
              </p:txBody>
            </p:sp>
            <p:sp>
              <p:nvSpPr>
                <p:cNvPr id="24" name="모서리가 둥근 직사각형 146">
                  <a:extLst>
                    <a:ext uri="{FF2B5EF4-FFF2-40B4-BE49-F238E27FC236}">
                      <a16:creationId xmlns:a16="http://schemas.microsoft.com/office/drawing/2014/main" id="{3824C39B-F114-F43D-C262-85D79ECA4994}"/>
                    </a:ext>
                  </a:extLst>
                </p:cNvPr>
                <p:cNvSpPr/>
                <p:nvPr/>
              </p:nvSpPr>
              <p:spPr>
                <a:xfrm>
                  <a:off x="8250498" y="5107055"/>
                  <a:ext cx="1283775" cy="17829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AAE6F5"/>
                </a:solidFill>
                <a:ln w="6350">
                  <a:solidFill>
                    <a:srgbClr val="12A7C8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UI/UX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설계 가이드</a:t>
                  </a:r>
                  <a:endPara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C419E56-D5BC-0BC2-98C8-3B939CA0646C}"/>
                  </a:ext>
                </a:extLst>
              </p:cNvPr>
              <p:cNvGrpSpPr/>
              <p:nvPr/>
            </p:nvGrpSpPr>
            <p:grpSpPr>
              <a:xfrm>
                <a:off x="8440239" y="6324801"/>
                <a:ext cx="1283776" cy="468078"/>
                <a:chOff x="8257471" y="5627221"/>
                <a:chExt cx="1283776" cy="468078"/>
              </a:xfrm>
            </p:grpSpPr>
            <p:sp>
              <p:nvSpPr>
                <p:cNvPr id="21" name="모서리가 둥근 직사각형 140">
                  <a:extLst>
                    <a:ext uri="{FF2B5EF4-FFF2-40B4-BE49-F238E27FC236}">
                      <a16:creationId xmlns:a16="http://schemas.microsoft.com/office/drawing/2014/main" id="{F87FC8FD-AA5E-4707-A7BB-A87E386A662A}"/>
                    </a:ext>
                  </a:extLst>
                </p:cNvPr>
                <p:cNvSpPr/>
                <p:nvPr/>
              </p:nvSpPr>
              <p:spPr>
                <a:xfrm>
                  <a:off x="8257471" y="5801807"/>
                  <a:ext cx="1283775" cy="29349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사용자</a:t>
                  </a: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/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전문가 대상</a:t>
                  </a:r>
                  <a:r>
                    <a:rPr lang="en-US" altLang="ko-KR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, </a:t>
                  </a: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체크리스트 기반 진단</a:t>
                  </a:r>
                </a:p>
              </p:txBody>
            </p:sp>
            <p:sp>
              <p:nvSpPr>
                <p:cNvPr id="22" name="모서리가 둥근 직사각형 146">
                  <a:extLst>
                    <a:ext uri="{FF2B5EF4-FFF2-40B4-BE49-F238E27FC236}">
                      <a16:creationId xmlns:a16="http://schemas.microsoft.com/office/drawing/2014/main" id="{ED742047-E477-F6D7-D491-BCF28F81C72D}"/>
                    </a:ext>
                  </a:extLst>
                </p:cNvPr>
                <p:cNvSpPr/>
                <p:nvPr/>
              </p:nvSpPr>
              <p:spPr>
                <a:xfrm>
                  <a:off x="8257472" y="5627221"/>
                  <a:ext cx="1283775" cy="165956"/>
                </a:xfrm>
                <a:prstGeom prst="roundRect">
                  <a:avLst>
                    <a:gd name="adj" fmla="val 0"/>
                  </a:avLst>
                </a:prstGeom>
                <a:solidFill>
                  <a:srgbClr val="AAE6F5"/>
                </a:solidFill>
                <a:ln w="6350">
                  <a:solidFill>
                    <a:srgbClr val="12A7C8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2501" tIns="32501" rIns="32501" bIns="32501" rtlCol="0" anchor="ctr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63382" algn="ctr" defTabSz="914365" eaLnBrk="0" hangingPunct="0">
                    <a:buClr>
                      <a:schemeClr val="bg1">
                        <a:lumMod val="65000"/>
                      </a:schemeClr>
                    </a:buClr>
                    <a:buSzPct val="80000"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UI/UX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품질 평가표</a:t>
                  </a:r>
                  <a:endPara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02" name="그룹 41101">
            <a:extLst>
              <a:ext uri="{FF2B5EF4-FFF2-40B4-BE49-F238E27FC236}">
                <a16:creationId xmlns:a16="http://schemas.microsoft.com/office/drawing/2014/main" id="{7F35B3FA-6363-773F-EBAE-CEABAEDF5064}"/>
              </a:ext>
            </a:extLst>
          </p:cNvPr>
          <p:cNvGrpSpPr/>
          <p:nvPr/>
        </p:nvGrpSpPr>
        <p:grpSpPr>
          <a:xfrm>
            <a:off x="855744" y="656696"/>
            <a:ext cx="10480512" cy="6030147"/>
            <a:chOff x="11837" y="934956"/>
            <a:chExt cx="10679976" cy="614491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90D50FC-75CF-F184-C7DA-06DF2F4F682A}"/>
                </a:ext>
              </a:extLst>
            </p:cNvPr>
            <p:cNvSpPr/>
            <p:nvPr/>
          </p:nvSpPr>
          <p:spPr>
            <a:xfrm>
              <a:off x="11837" y="934956"/>
              <a:ext cx="10679976" cy="73663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lvl="0" algn="ctr"/>
              <a:r>
                <a:rPr lang="ko-KR" altLang="en-US" sz="2000" kern="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전자정부 표준 프레임워크 호환 지원 개발 프레임워크를 적용하여</a:t>
              </a:r>
              <a:endPara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0" algn="ctr"/>
              <a:r>
                <a:rPr lang="ko-KR" altLang="en-US" kern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및 시스템 프레임워크 표준화</a:t>
              </a:r>
              <a:endPara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AutoShape 37">
              <a:extLst>
                <a:ext uri="{FF2B5EF4-FFF2-40B4-BE49-F238E27FC236}">
                  <a16:creationId xmlns:a16="http://schemas.microsoft.com/office/drawing/2014/main" id="{61938D5F-B207-3C07-4EB5-40AA79768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72" y="1661143"/>
              <a:ext cx="10532306" cy="388863"/>
            </a:xfrm>
            <a:prstGeom prst="rect">
              <a:avLst/>
            </a:prstGeom>
            <a:gradFill>
              <a:gsLst>
                <a:gs pos="51000">
                  <a:srgbClr val="02A29E"/>
                </a:gs>
                <a:gs pos="54000">
                  <a:srgbClr val="017673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>
              <a:outerShdw dist="53882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80771" tIns="40386" rIns="80771" bIns="40386" anchor="t"/>
            <a:lstStyle/>
            <a:p>
              <a:pPr algn="ctr" fontAlgn="t">
                <a:lnSpc>
                  <a:spcPct val="13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다양한 시스템 운영환경을 고려하여 설계 원칙 및 개발 표준을 준수하고</a:t>
              </a:r>
              <a:r>
                <a:rPr lang="en-US" altLang="ko-KR" sz="12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전자정부 표준 프레임워크 실행 환경 준수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7860297-F6EC-27AF-84B1-BA8056F27C06}"/>
                </a:ext>
              </a:extLst>
            </p:cNvPr>
            <p:cNvGrpSpPr/>
            <p:nvPr/>
          </p:nvGrpSpPr>
          <p:grpSpPr>
            <a:xfrm>
              <a:off x="279268" y="2158972"/>
              <a:ext cx="3482462" cy="207786"/>
              <a:chOff x="414299" y="2951514"/>
              <a:chExt cx="3482462" cy="20778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75EDEAC-6E27-582D-8131-84D7F1D99339}"/>
                  </a:ext>
                </a:extLst>
              </p:cNvPr>
              <p:cNvSpPr/>
              <p:nvPr userDrawn="1"/>
            </p:nvSpPr>
            <p:spPr>
              <a:xfrm>
                <a:off x="628667" y="2951514"/>
                <a:ext cx="3268094" cy="2077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defTabSz="806501" latinLnBrk="0">
                  <a:lnSpc>
                    <a:spcPct val="150000"/>
                  </a:lnSpc>
                  <a:defRPr/>
                </a:pPr>
                <a:r>
                  <a:rPr lang="ko-KR" altLang="en-US" sz="11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전자정부 표준프레임워크 활용 </a:t>
                </a:r>
              </a:p>
            </p:txBody>
          </p:sp>
          <p:pic>
            <p:nvPicPr>
              <p:cNvPr id="75" name="Picture 89" descr="D:\03_제안서\00_이미지자료\ICON\gps.png">
                <a:extLst>
                  <a:ext uri="{FF2B5EF4-FFF2-40B4-BE49-F238E27FC236}">
                    <a16:creationId xmlns:a16="http://schemas.microsoft.com/office/drawing/2014/main" id="{40034B3C-C48E-59B3-7A67-C3DDD602ABD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14299" y="3000231"/>
                <a:ext cx="159069" cy="15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6FA0AAD-919B-8489-61C0-CA2E44B60B79}"/>
                </a:ext>
              </a:extLst>
            </p:cNvPr>
            <p:cNvGrpSpPr/>
            <p:nvPr/>
          </p:nvGrpSpPr>
          <p:grpSpPr>
            <a:xfrm>
              <a:off x="5277158" y="2158972"/>
              <a:ext cx="2887020" cy="207786"/>
              <a:chOff x="414299" y="2951514"/>
              <a:chExt cx="2887020" cy="207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492C79EF-1177-5251-434B-C5437A688ACC}"/>
                  </a:ext>
                </a:extLst>
              </p:cNvPr>
              <p:cNvSpPr/>
              <p:nvPr userDrawn="1"/>
            </p:nvSpPr>
            <p:spPr>
              <a:xfrm>
                <a:off x="628667" y="2951514"/>
                <a:ext cx="2672652" cy="2077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defTabSz="806501" latinLnBrk="0">
                  <a:lnSpc>
                    <a:spcPct val="150000"/>
                  </a:lnSpc>
                  <a:defRPr/>
                </a:pPr>
                <a:r>
                  <a:rPr lang="ko-KR" altLang="en-US" sz="11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전자정부 표준 프레임워크 적용 원칙</a:t>
                </a:r>
              </a:p>
            </p:txBody>
          </p:sp>
          <p:pic>
            <p:nvPicPr>
              <p:cNvPr id="79" name="Picture 89" descr="D:\03_제안서\00_이미지자료\ICON\gps.png">
                <a:extLst>
                  <a:ext uri="{FF2B5EF4-FFF2-40B4-BE49-F238E27FC236}">
                    <a16:creationId xmlns:a16="http://schemas.microsoft.com/office/drawing/2014/main" id="{222F923C-5664-5279-1C4C-8BD4EBDE629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14299" y="3000231"/>
                <a:ext cx="159069" cy="15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FE89D4A-5E37-7C48-B83E-077808AC72BB}"/>
                </a:ext>
              </a:extLst>
            </p:cNvPr>
            <p:cNvGrpSpPr/>
            <p:nvPr/>
          </p:nvGrpSpPr>
          <p:grpSpPr>
            <a:xfrm>
              <a:off x="5273898" y="2598776"/>
              <a:ext cx="5047303" cy="4481091"/>
              <a:chOff x="462806" y="2769297"/>
              <a:chExt cx="6107236" cy="407371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E32B065-F6FC-1547-18F1-286B14BDBAB5}"/>
                  </a:ext>
                </a:extLst>
              </p:cNvPr>
              <p:cNvGrpSpPr/>
              <p:nvPr/>
            </p:nvGrpSpPr>
            <p:grpSpPr>
              <a:xfrm>
                <a:off x="698719" y="3507645"/>
                <a:ext cx="1150697" cy="1352312"/>
                <a:chOff x="968514" y="3712519"/>
                <a:chExt cx="1150697" cy="1352312"/>
              </a:xfrm>
            </p:grpSpPr>
            <p:grpSp>
              <p:nvGrpSpPr>
                <p:cNvPr id="41093" name="그룹 191">
                  <a:extLst>
                    <a:ext uri="{FF2B5EF4-FFF2-40B4-BE49-F238E27FC236}">
                      <a16:creationId xmlns:a16="http://schemas.microsoft.com/office/drawing/2014/main" id="{52DA1A0C-9E8A-25F2-F1DF-E16E8CC46851}"/>
                    </a:ext>
                  </a:extLst>
                </p:cNvPr>
                <p:cNvGrpSpPr/>
                <p:nvPr/>
              </p:nvGrpSpPr>
              <p:grpSpPr>
                <a:xfrm>
                  <a:off x="968514" y="3712519"/>
                  <a:ext cx="1150697" cy="1352312"/>
                  <a:chOff x="4085530" y="1966785"/>
                  <a:chExt cx="1180487" cy="1387320"/>
                </a:xfrm>
              </p:grpSpPr>
              <p:pic>
                <p:nvPicPr>
                  <p:cNvPr id="41095" name="그림 41094">
                    <a:extLst>
                      <a:ext uri="{FF2B5EF4-FFF2-40B4-BE49-F238E27FC236}">
                        <a16:creationId xmlns:a16="http://schemas.microsoft.com/office/drawing/2014/main" id="{F32A5D99-A46C-B462-C0B3-00605EE93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>
                            <a14:imgEffect>
                              <a14:brightnessContrast brigh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18887" y="2075593"/>
                    <a:ext cx="947130" cy="1169705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41096" name="그림 41095">
                    <a:extLst>
                      <a:ext uri="{FF2B5EF4-FFF2-40B4-BE49-F238E27FC236}">
                        <a16:creationId xmlns:a16="http://schemas.microsoft.com/office/drawing/2014/main" id="{16B3A189-1962-84DA-DA18-8011ED73D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5530" y="1966785"/>
                    <a:ext cx="1123336" cy="13873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094" name="TextBox 41093">
                  <a:extLst>
                    <a:ext uri="{FF2B5EF4-FFF2-40B4-BE49-F238E27FC236}">
                      <a16:creationId xmlns:a16="http://schemas.microsoft.com/office/drawing/2014/main" id="{AA2B829E-1562-DECB-1357-DD82E5EA9C60}"/>
                    </a:ext>
                  </a:extLst>
                </p:cNvPr>
                <p:cNvSpPr txBox="1"/>
                <p:nvPr/>
              </p:nvSpPr>
              <p:spPr>
                <a:xfrm>
                  <a:off x="1035860" y="4296342"/>
                  <a:ext cx="8258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개발표준</a:t>
                  </a:r>
                  <a:r>
                    <a:rPr lang="en-US" altLang="ko-KR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 </a:t>
                  </a:r>
                  <a:r>
                    <a:rPr lang="ko-KR" altLang="en-US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준수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3B4A6FE8-7380-CBAE-35F8-0DBD38E4716E}"/>
                  </a:ext>
                </a:extLst>
              </p:cNvPr>
              <p:cNvGrpSpPr/>
              <p:nvPr/>
            </p:nvGrpSpPr>
            <p:grpSpPr>
              <a:xfrm>
                <a:off x="5183432" y="3507645"/>
                <a:ext cx="1150697" cy="1352312"/>
                <a:chOff x="5453227" y="3712519"/>
                <a:chExt cx="1150697" cy="1352312"/>
              </a:xfrm>
            </p:grpSpPr>
            <p:grpSp>
              <p:nvGrpSpPr>
                <p:cNvPr id="41089" name="그룹 196">
                  <a:extLst>
                    <a:ext uri="{FF2B5EF4-FFF2-40B4-BE49-F238E27FC236}">
                      <a16:creationId xmlns:a16="http://schemas.microsoft.com/office/drawing/2014/main" id="{C2A8B6D5-6846-0CD2-232D-D3BAFA2C576A}"/>
                    </a:ext>
                  </a:extLst>
                </p:cNvPr>
                <p:cNvGrpSpPr/>
                <p:nvPr/>
              </p:nvGrpSpPr>
              <p:grpSpPr>
                <a:xfrm flipH="1">
                  <a:off x="5453227" y="3712519"/>
                  <a:ext cx="1150697" cy="1352312"/>
                  <a:chOff x="4085530" y="1966785"/>
                  <a:chExt cx="1180487" cy="1387320"/>
                </a:xfrm>
              </p:grpSpPr>
              <p:pic>
                <p:nvPicPr>
                  <p:cNvPr id="41091" name="그림 41090">
                    <a:extLst>
                      <a:ext uri="{FF2B5EF4-FFF2-40B4-BE49-F238E27FC236}">
                        <a16:creationId xmlns:a16="http://schemas.microsoft.com/office/drawing/2014/main" id="{234CD15B-4611-5DBF-FE2A-129FF97546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>
                            <a14:imgEffect>
                              <a14:brightnessContrast brigh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18887" y="2075593"/>
                    <a:ext cx="947130" cy="1169705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41092" name="그림 41091">
                    <a:extLst>
                      <a:ext uri="{FF2B5EF4-FFF2-40B4-BE49-F238E27FC236}">
                        <a16:creationId xmlns:a16="http://schemas.microsoft.com/office/drawing/2014/main" id="{48F2D0D7-03A6-D421-0818-890FE15698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5530" y="1966785"/>
                    <a:ext cx="1123336" cy="13873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090" name="TextBox 41089">
                  <a:extLst>
                    <a:ext uri="{FF2B5EF4-FFF2-40B4-BE49-F238E27FC236}">
                      <a16:creationId xmlns:a16="http://schemas.microsoft.com/office/drawing/2014/main" id="{DD69FBDB-99F0-FCCA-049D-5ABE08FD5E5B}"/>
                    </a:ext>
                  </a:extLst>
                </p:cNvPr>
                <p:cNvSpPr txBox="1"/>
                <p:nvPr/>
              </p:nvSpPr>
              <p:spPr>
                <a:xfrm>
                  <a:off x="5710709" y="4296342"/>
                  <a:ext cx="8258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설계원칙</a:t>
                  </a:r>
                  <a:r>
                    <a:rPr lang="en-US" altLang="ko-KR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 </a:t>
                  </a:r>
                  <a:r>
                    <a:rPr lang="ko-KR" altLang="en-US" sz="1200" b="1" spc="-3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05579A"/>
                      </a:solidFill>
                      <a:latin typeface="KoPub돋움체 Medium" panose="02020603020101020101" pitchFamily="18" charset="-127"/>
                    </a:rPr>
                    <a:t>준수</a:t>
                  </a:r>
                </a:p>
              </p:txBody>
            </p:sp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8A3C54F-C55A-B84E-ADBF-B6EBFE6367E8}"/>
                  </a:ext>
                </a:extLst>
              </p:cNvPr>
              <p:cNvSpPr/>
              <p:nvPr/>
            </p:nvSpPr>
            <p:spPr>
              <a:xfrm>
                <a:off x="462806" y="4850919"/>
                <a:ext cx="1386610" cy="1953253"/>
              </a:xfrm>
              <a:prstGeom prst="rect">
                <a:avLst/>
              </a:prstGeom>
              <a:pattFill prst="narHorz">
                <a:fgClr>
                  <a:sysClr val="window" lastClr="FFFFFF">
                    <a:lumMod val="95000"/>
                  </a:sysClr>
                </a:fgClr>
                <a:bgClr>
                  <a:sysClr val="window" lastClr="FFFFFF"/>
                </a:bgClr>
              </a:pattFill>
              <a:ln w="6350" cap="sq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93543" tIns="46772" rIns="93543" bIns="46772" rtlCol="0" anchor="ctr"/>
              <a:lstStyle/>
              <a:p>
                <a:pPr marL="0" marR="0" lvl="0" indent="0" algn="ctr" defTabSz="1036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EA7BC0-5B3F-29C7-DEA4-D8FB7A060064}"/>
                  </a:ext>
                </a:extLst>
              </p:cNvPr>
              <p:cNvSpPr txBox="1"/>
              <p:nvPr/>
            </p:nvSpPr>
            <p:spPr>
              <a:xfrm>
                <a:off x="558011" y="5382039"/>
                <a:ext cx="1263240" cy="14609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marL="90000" indent="-90488" fontAlgn="base">
                  <a:lnSpc>
                    <a:spcPct val="110000"/>
                  </a:lnSpc>
                  <a:spcAft>
                    <a:spcPts val="300"/>
                  </a:spcAft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§"/>
                  <a:defRPr sz="1050" spc="-3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프레임워크 기반</a:t>
                </a:r>
              </a:p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정보연계 표준화</a:t>
                </a:r>
              </a:p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서비스제공 표준화</a:t>
                </a:r>
              </a:p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 표준화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85084AC0-848C-1EFA-B7C6-71F21AE0AFB6}"/>
                  </a:ext>
                </a:extLst>
              </p:cNvPr>
              <p:cNvSpPr/>
              <p:nvPr/>
            </p:nvSpPr>
            <p:spPr>
              <a:xfrm>
                <a:off x="5183432" y="4850919"/>
                <a:ext cx="1386610" cy="1953253"/>
              </a:xfrm>
              <a:prstGeom prst="rect">
                <a:avLst/>
              </a:prstGeom>
              <a:pattFill prst="narHorz">
                <a:fgClr>
                  <a:sysClr val="window" lastClr="FFFFFF">
                    <a:lumMod val="95000"/>
                  </a:sysClr>
                </a:fgClr>
                <a:bgClr>
                  <a:sysClr val="window" lastClr="FFFFFF"/>
                </a:bgClr>
              </a:pattFill>
              <a:ln w="6350" cap="sq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93543" tIns="46772" rIns="93543" bIns="46772" rtlCol="0" anchor="ctr"/>
              <a:lstStyle/>
              <a:p>
                <a:pPr marL="0" marR="0" lvl="0" indent="0" algn="ctr" defTabSz="1036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2020603020101020101" pitchFamily="18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BE058FA-4D18-D0B5-519E-D73458C98BD0}"/>
                  </a:ext>
                </a:extLst>
              </p:cNvPr>
              <p:cNvSpPr txBox="1"/>
              <p:nvPr/>
            </p:nvSpPr>
            <p:spPr>
              <a:xfrm>
                <a:off x="5278638" y="5407141"/>
                <a:ext cx="1214115" cy="103470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marL="90000" indent="-90488" fontAlgn="base">
                  <a:lnSpc>
                    <a:spcPct val="110000"/>
                  </a:lnSpc>
                  <a:spcAft>
                    <a:spcPts val="300"/>
                  </a:spcAft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§"/>
                  <a:defRPr sz="1050" spc="-3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환경정보 분리</a:t>
                </a:r>
              </a:p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처리 계층 분리</a:t>
                </a:r>
              </a:p>
              <a:p>
                <a:pPr>
                  <a:lnSpc>
                    <a:spcPct val="120000"/>
                  </a:lnSpc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유연한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UI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설계 및 </a:t>
                </a:r>
                <a:b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화면과 정보 분리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A087C68-2009-CBCB-5CEE-5E9A072FA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464" y="2769297"/>
                <a:ext cx="3119156" cy="447132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noFill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C81F3AA3-F1D0-37C7-6449-5BE950BBC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464" y="3206168"/>
                <a:ext cx="547200" cy="17716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noFill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A65DA7E-0AE3-5207-5D39-03B5B4CC7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3501" y="3206168"/>
                <a:ext cx="546119" cy="17716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noFill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EF4E8F2-6423-5AAB-32DE-572EA04F2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7524" y="3207470"/>
                <a:ext cx="546119" cy="17585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noFill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A32E781A-176B-E86B-216B-CA3985FB2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464" y="3459271"/>
                <a:ext cx="3119156" cy="18717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8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4A183E5-841D-B312-E13F-BCB5214A7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5202" y="3294911"/>
                <a:ext cx="544784" cy="17716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8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7B9BA018-DAB9-2ED8-3553-DF1F4AD87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181" y="3296214"/>
                <a:ext cx="546120" cy="17716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8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960" name="직사각형 40959">
                <a:extLst>
                  <a:ext uri="{FF2B5EF4-FFF2-40B4-BE49-F238E27FC236}">
                    <a16:creationId xmlns:a16="http://schemas.microsoft.com/office/drawing/2014/main" id="{BC2277F1-84F8-65B1-CB44-0617B262BD25}"/>
                  </a:ext>
                </a:extLst>
              </p:cNvPr>
              <p:cNvSpPr/>
              <p:nvPr/>
            </p:nvSpPr>
            <p:spPr>
              <a:xfrm>
                <a:off x="2016042" y="3534147"/>
                <a:ext cx="2988000" cy="130788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61" name="Text Box 22">
                <a:extLst>
                  <a:ext uri="{FF2B5EF4-FFF2-40B4-BE49-F238E27FC236}">
                    <a16:creationId xmlns:a16="http://schemas.microsoft.com/office/drawing/2014/main" id="{7B697748-DA73-7512-4AA1-4581106CC8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4493" y="2859122"/>
                <a:ext cx="20482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0"/>
                  </a:spcAft>
                  <a:defRPr sz="1200" spc="-3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다양한 시스템 운영환경 고려</a:t>
                </a:r>
              </a:p>
            </p:txBody>
          </p:sp>
          <p:sp>
            <p:nvSpPr>
              <p:cNvPr id="40962" name="Text Box 22">
                <a:extLst>
                  <a:ext uri="{FF2B5EF4-FFF2-40B4-BE49-F238E27FC236}">
                    <a16:creationId xmlns:a16="http://schemas.microsoft.com/office/drawing/2014/main" id="{7B48026B-9C05-271F-147C-D2511E9B3E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0232" y="5089741"/>
                <a:ext cx="28396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0"/>
                  </a:spcAft>
                  <a:defRPr sz="1200" spc="-3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전자정부 </a:t>
                </a:r>
                <a:r>
                  <a:rPr kumimoji="0" lang="ko-KR" altLang="en-US" b="0" i="0" u="none" strike="noStrike" kern="0" cap="none" spc="-30" normalizeH="0" baseline="0" noProof="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표준프레임워크</a:t>
                </a:r>
                <a:r>
                  <a:rPr kumimoji="0" lang="ko-KR" altLang="en-US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실행환경 준수</a:t>
                </a:r>
                <a:endParaRPr kumimoji="0" lang="ko-KR" altLang="en-US" sz="110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40975" name="그룹 40974">
                <a:extLst>
                  <a:ext uri="{FF2B5EF4-FFF2-40B4-BE49-F238E27FC236}">
                    <a16:creationId xmlns:a16="http://schemas.microsoft.com/office/drawing/2014/main" id="{F1A3EC2A-3ECF-061F-8956-30CB5F0E1A27}"/>
                  </a:ext>
                </a:extLst>
              </p:cNvPr>
              <p:cNvGrpSpPr/>
              <p:nvPr/>
            </p:nvGrpSpPr>
            <p:grpSpPr>
              <a:xfrm>
                <a:off x="2092650" y="3851856"/>
                <a:ext cx="2834785" cy="901355"/>
                <a:chOff x="2362445" y="4407327"/>
                <a:chExt cx="2834785" cy="901355"/>
              </a:xfrm>
            </p:grpSpPr>
            <p:sp>
              <p:nvSpPr>
                <p:cNvPr id="41082" name="모서리가 둥근 직사각형 73">
                  <a:extLst>
                    <a:ext uri="{FF2B5EF4-FFF2-40B4-BE49-F238E27FC236}">
                      <a16:creationId xmlns:a16="http://schemas.microsoft.com/office/drawing/2014/main" id="{E3B7617E-813F-A2C6-44D7-C6CE1BABE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445" y="4407327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0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사용자 지원</a:t>
                  </a:r>
                </a:p>
              </p:txBody>
            </p:sp>
            <p:sp>
              <p:nvSpPr>
                <p:cNvPr id="41083" name="모서리가 둥근 직사각형 75">
                  <a:extLst>
                    <a:ext uri="{FF2B5EF4-FFF2-40B4-BE49-F238E27FC236}">
                      <a16:creationId xmlns:a16="http://schemas.microsoft.com/office/drawing/2014/main" id="{D76E3FD6-66E3-BC6D-0E41-E09889022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7230" y="4407327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사용자 디렉토리</a:t>
                  </a:r>
                  <a:endParaRPr kumimoji="0" lang="en-US" altLang="ko-KR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084" name="모서리가 둥근 직사각형 76">
                  <a:extLst>
                    <a:ext uri="{FF2B5EF4-FFF2-40B4-BE49-F238E27FC236}">
                      <a16:creationId xmlns:a16="http://schemas.microsoft.com/office/drawing/2014/main" id="{576834A6-1FF3-34AC-152E-2857F787A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9838" y="4407327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협업</a:t>
                  </a:r>
                </a:p>
              </p:txBody>
            </p:sp>
            <p:sp>
              <p:nvSpPr>
                <p:cNvPr id="41085" name="모서리가 둥근 직사각형 77">
                  <a:extLst>
                    <a:ext uri="{FF2B5EF4-FFF2-40B4-BE49-F238E27FC236}">
                      <a16:creationId xmlns:a16="http://schemas.microsoft.com/office/drawing/2014/main" id="{22EF2FDD-44BF-B347-288E-681C091E1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445" y="4732004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데이터 관리</a:t>
                  </a:r>
                </a:p>
              </p:txBody>
            </p:sp>
            <p:sp>
              <p:nvSpPr>
                <p:cNvPr id="41086" name="모서리가 둥근 직사각형 78">
                  <a:extLst>
                    <a:ext uri="{FF2B5EF4-FFF2-40B4-BE49-F238E27FC236}">
                      <a16:creationId xmlns:a16="http://schemas.microsoft.com/office/drawing/2014/main" id="{E0800D35-D8A9-3ECC-817E-0056B1BB4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9838" y="4732004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시스템 관리</a:t>
                  </a:r>
                </a:p>
              </p:txBody>
            </p:sp>
            <p:sp>
              <p:nvSpPr>
                <p:cNvPr id="41087" name="모서리가 둥근 직사각형 79">
                  <a:extLst>
                    <a:ext uri="{FF2B5EF4-FFF2-40B4-BE49-F238E27FC236}">
                      <a16:creationId xmlns:a16="http://schemas.microsoft.com/office/drawing/2014/main" id="{85F99085-04C8-8436-FA59-DB30B1A25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7230" y="4732004"/>
                  <a:ext cx="900000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업무관리</a:t>
                  </a:r>
                  <a:r>
                    <a:rPr kumimoji="0" lang="en-US" altLang="ko-KR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/</a:t>
                  </a: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지원</a:t>
                  </a:r>
                </a:p>
              </p:txBody>
            </p:sp>
            <p:sp>
              <p:nvSpPr>
                <p:cNvPr id="41088" name="모서리가 둥근 직사각형 80">
                  <a:extLst>
                    <a:ext uri="{FF2B5EF4-FFF2-40B4-BE49-F238E27FC236}">
                      <a16:creationId xmlns:a16="http://schemas.microsoft.com/office/drawing/2014/main" id="{1B82D059-FCF1-1F28-F350-8BE99D55D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445" y="5056682"/>
                  <a:ext cx="2834785" cy="252000"/>
                </a:xfrm>
                <a:prstGeom prst="rect">
                  <a:avLst/>
                </a:prstGeom>
                <a:gradFill>
                  <a:gsLst>
                    <a:gs pos="50000">
                      <a:srgbClr val="EAE7E6"/>
                    </a:gs>
                    <a:gs pos="50000">
                      <a:srgbClr val="E2DEDC"/>
                    </a:gs>
                  </a:gsLst>
                  <a:lin ang="5400000" scaled="1"/>
                </a:gradFill>
                <a:ln w="635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요소 기술 </a:t>
                  </a:r>
                  <a:r>
                    <a:rPr kumimoji="0" lang="en-US" altLang="ko-KR" sz="950" b="1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KoPub돋움체 Medium" panose="02020603020101020101" pitchFamily="18" charset="-127"/>
                      <a:ea typeface="맑은 고딕" panose="020B0503020000020004" pitchFamily="50" charset="-127"/>
                      <a:cs typeface="+mn-cs"/>
                    </a:rPr>
                    <a:t>(Utility)</a:t>
                  </a:r>
                  <a:endPara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0979" name="Text Box 22">
                <a:extLst>
                  <a:ext uri="{FF2B5EF4-FFF2-40B4-BE49-F238E27FC236}">
                    <a16:creationId xmlns:a16="http://schemas.microsoft.com/office/drawing/2014/main" id="{38D6DFA6-1C85-4067-6F3B-733A85A230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2998" y="3615930"/>
                <a:ext cx="111408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0"/>
                  </a:spcAft>
                  <a:defRPr sz="1200" spc="-3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공통컴포넌트 서비스</a:t>
                </a:r>
              </a:p>
            </p:txBody>
          </p:sp>
          <p:sp>
            <p:nvSpPr>
              <p:cNvPr id="40980" name="직사각형 40979">
                <a:extLst>
                  <a:ext uri="{FF2B5EF4-FFF2-40B4-BE49-F238E27FC236}">
                    <a16:creationId xmlns:a16="http://schemas.microsoft.com/office/drawing/2014/main" id="{1459FB15-0C11-95D7-84D7-797AF708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867" y="5325493"/>
                <a:ext cx="546119" cy="17716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8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981" name="직사각형 40980">
                <a:extLst>
                  <a:ext uri="{FF2B5EF4-FFF2-40B4-BE49-F238E27FC236}">
                    <a16:creationId xmlns:a16="http://schemas.microsoft.com/office/drawing/2014/main" id="{C3B407EC-E688-56B5-9E96-3910B5117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1181" y="5325493"/>
                <a:ext cx="546120" cy="17716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tx1"/>
                    </a:solidFill>
                    <a:latin typeface="산돌고딕 M" pitchFamily="18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8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982" name="직사각형 40981">
                <a:extLst>
                  <a:ext uri="{FF2B5EF4-FFF2-40B4-BE49-F238E27FC236}">
                    <a16:creationId xmlns:a16="http://schemas.microsoft.com/office/drawing/2014/main" id="{E74819C8-78B4-054A-FA0D-8225FC683A06}"/>
                  </a:ext>
                </a:extLst>
              </p:cNvPr>
              <p:cNvSpPr/>
              <p:nvPr/>
            </p:nvSpPr>
            <p:spPr>
              <a:xfrm>
                <a:off x="2050608" y="5649851"/>
                <a:ext cx="2946909" cy="7685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991" name="직사각형 40990">
                <a:extLst>
                  <a:ext uri="{FF2B5EF4-FFF2-40B4-BE49-F238E27FC236}">
                    <a16:creationId xmlns:a16="http://schemas.microsoft.com/office/drawing/2014/main" id="{61F06887-482B-CE8A-23ED-5A221AC8549B}"/>
                  </a:ext>
                </a:extLst>
              </p:cNvPr>
              <p:cNvSpPr/>
              <p:nvPr/>
            </p:nvSpPr>
            <p:spPr>
              <a:xfrm>
                <a:off x="1950464" y="5588626"/>
                <a:ext cx="3119156" cy="1215547"/>
              </a:xfrm>
              <a:prstGeom prst="rect">
                <a:avLst/>
              </a:prstGeom>
              <a:solidFill>
                <a:srgbClr val="99BFD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56" name="직사각형 41055">
                <a:extLst>
                  <a:ext uri="{FF2B5EF4-FFF2-40B4-BE49-F238E27FC236}">
                    <a16:creationId xmlns:a16="http://schemas.microsoft.com/office/drawing/2014/main" id="{8AC7991C-6676-1850-F02C-86057A195B2E}"/>
                  </a:ext>
                </a:extLst>
              </p:cNvPr>
              <p:cNvSpPr/>
              <p:nvPr/>
            </p:nvSpPr>
            <p:spPr>
              <a:xfrm>
                <a:off x="3237524" y="5411467"/>
                <a:ext cx="546119" cy="179765"/>
              </a:xfrm>
              <a:prstGeom prst="rect">
                <a:avLst/>
              </a:prstGeom>
              <a:solidFill>
                <a:srgbClr val="99BFD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57" name="직사각형 41056">
                <a:extLst>
                  <a:ext uri="{FF2B5EF4-FFF2-40B4-BE49-F238E27FC236}">
                    <a16:creationId xmlns:a16="http://schemas.microsoft.com/office/drawing/2014/main" id="{6016AB2F-3BDA-52B5-0810-6D64938A333D}"/>
                  </a:ext>
                </a:extLst>
              </p:cNvPr>
              <p:cNvSpPr/>
              <p:nvPr/>
            </p:nvSpPr>
            <p:spPr>
              <a:xfrm>
                <a:off x="4523501" y="5411467"/>
                <a:ext cx="546119" cy="179765"/>
              </a:xfrm>
              <a:prstGeom prst="rect">
                <a:avLst/>
              </a:prstGeom>
              <a:solidFill>
                <a:srgbClr val="99BFD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58" name="직사각형 41057">
                <a:extLst>
                  <a:ext uri="{FF2B5EF4-FFF2-40B4-BE49-F238E27FC236}">
                    <a16:creationId xmlns:a16="http://schemas.microsoft.com/office/drawing/2014/main" id="{1B0C03B1-251A-9928-FD31-CEA90D3E4B72}"/>
                  </a:ext>
                </a:extLst>
              </p:cNvPr>
              <p:cNvSpPr/>
              <p:nvPr/>
            </p:nvSpPr>
            <p:spPr bwMode="auto">
              <a:xfrm>
                <a:off x="1950464" y="5411467"/>
                <a:ext cx="547200" cy="177160"/>
              </a:xfrm>
              <a:prstGeom prst="rect">
                <a:avLst/>
              </a:prstGeom>
              <a:solidFill>
                <a:srgbClr val="99BFD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059" name="Text Box 22">
                <a:extLst>
                  <a:ext uri="{FF2B5EF4-FFF2-40B4-BE49-F238E27FC236}">
                    <a16:creationId xmlns:a16="http://schemas.microsoft.com/office/drawing/2014/main" id="{3626DE1B-5703-DCD5-A2D2-A7EE69F88F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9870" y="5645166"/>
                <a:ext cx="139108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0"/>
                  </a:spcAft>
                  <a:defRPr sz="1200" spc="-3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전자정부 표준프레임워크 </a:t>
                </a:r>
              </a:p>
            </p:txBody>
          </p:sp>
          <p:grpSp>
            <p:nvGrpSpPr>
              <p:cNvPr id="41060" name="그룹 41059">
                <a:extLst>
                  <a:ext uri="{FF2B5EF4-FFF2-40B4-BE49-F238E27FC236}">
                    <a16:creationId xmlns:a16="http://schemas.microsoft.com/office/drawing/2014/main" id="{55527273-015B-CACD-8268-D98F4513FE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 flipV="1">
                <a:off x="3438042" y="4953274"/>
                <a:ext cx="144000" cy="85558"/>
                <a:chOff x="6888087" y="2378256"/>
                <a:chExt cx="337961" cy="200802"/>
              </a:xfrm>
            </p:grpSpPr>
            <p:grpSp>
              <p:nvGrpSpPr>
                <p:cNvPr id="41076" name="그룹 250">
                  <a:extLst>
                    <a:ext uri="{FF2B5EF4-FFF2-40B4-BE49-F238E27FC236}">
                      <a16:creationId xmlns:a16="http://schemas.microsoft.com/office/drawing/2014/main" id="{46FF29A1-2094-1F38-7D00-A2AEFF562273}"/>
                    </a:ext>
                  </a:extLst>
                </p:cNvPr>
                <p:cNvGrpSpPr/>
                <p:nvPr/>
              </p:nvGrpSpPr>
              <p:grpSpPr>
                <a:xfrm rot="8100000">
                  <a:off x="7025244" y="2378252"/>
                  <a:ext cx="200801" cy="200802"/>
                  <a:chOff x="5142888" y="1775051"/>
                  <a:chExt cx="536868" cy="536868"/>
                </a:xfrm>
              </p:grpSpPr>
              <p:sp>
                <p:nvSpPr>
                  <p:cNvPr id="41080" name="모서리가 둥근 직사각형 110">
                    <a:extLst>
                      <a:ext uri="{FF2B5EF4-FFF2-40B4-BE49-F238E27FC236}">
                        <a16:creationId xmlns:a16="http://schemas.microsoft.com/office/drawing/2014/main" id="{B8D4E289-DF8C-CCAA-2CE5-0D9CFB80C1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192" y="1580747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1081" name="모서리가 둥근 직사각형 111">
                    <a:extLst>
                      <a:ext uri="{FF2B5EF4-FFF2-40B4-BE49-F238E27FC236}">
                        <a16:creationId xmlns:a16="http://schemas.microsoft.com/office/drawing/2014/main" id="{90DB2E26-B293-A285-505B-FBD9A1E1558C}"/>
                      </a:ext>
                    </a:extLst>
                  </p:cNvPr>
                  <p:cNvSpPr/>
                  <p:nvPr/>
                </p:nvSpPr>
                <p:spPr>
                  <a:xfrm flipH="1">
                    <a:off x="5142888" y="1775051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41077" name="그룹 251">
                  <a:extLst>
                    <a:ext uri="{FF2B5EF4-FFF2-40B4-BE49-F238E27FC236}">
                      <a16:creationId xmlns:a16="http://schemas.microsoft.com/office/drawing/2014/main" id="{AF723811-42ED-3D6A-2F54-8D8EB5DE39B7}"/>
                    </a:ext>
                  </a:extLst>
                </p:cNvPr>
                <p:cNvGrpSpPr/>
                <p:nvPr/>
              </p:nvGrpSpPr>
              <p:grpSpPr>
                <a:xfrm rot="8100000">
                  <a:off x="6888084" y="2378253"/>
                  <a:ext cx="200801" cy="200802"/>
                  <a:chOff x="5142888" y="1775051"/>
                  <a:chExt cx="536868" cy="536868"/>
                </a:xfrm>
              </p:grpSpPr>
              <p:sp>
                <p:nvSpPr>
                  <p:cNvPr id="41078" name="모서리가 둥근 직사각형 108">
                    <a:extLst>
                      <a:ext uri="{FF2B5EF4-FFF2-40B4-BE49-F238E27FC236}">
                        <a16:creationId xmlns:a16="http://schemas.microsoft.com/office/drawing/2014/main" id="{5171D98E-AC93-7336-E227-5D75B45F29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192" y="1580747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1079" name="모서리가 둥근 직사각형 109">
                    <a:extLst>
                      <a:ext uri="{FF2B5EF4-FFF2-40B4-BE49-F238E27FC236}">
                        <a16:creationId xmlns:a16="http://schemas.microsoft.com/office/drawing/2014/main" id="{DB5305E1-4B97-E21D-B86E-E04CD2E94841}"/>
                      </a:ext>
                    </a:extLst>
                  </p:cNvPr>
                  <p:cNvSpPr/>
                  <p:nvPr/>
                </p:nvSpPr>
                <p:spPr>
                  <a:xfrm flipH="1">
                    <a:off x="5142888" y="1775051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061" name="그룹 41060">
                <a:extLst>
                  <a:ext uri="{FF2B5EF4-FFF2-40B4-BE49-F238E27FC236}">
                    <a16:creationId xmlns:a16="http://schemas.microsoft.com/office/drawing/2014/main" id="{B0AD92BE-944B-C337-6E14-63B0464929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5400000">
                <a:off x="3466617" y="3114711"/>
                <a:ext cx="144000" cy="85558"/>
                <a:chOff x="6888087" y="2378256"/>
                <a:chExt cx="337961" cy="200802"/>
              </a:xfrm>
            </p:grpSpPr>
            <p:grpSp>
              <p:nvGrpSpPr>
                <p:cNvPr id="41070" name="그룹 257">
                  <a:extLst>
                    <a:ext uri="{FF2B5EF4-FFF2-40B4-BE49-F238E27FC236}">
                      <a16:creationId xmlns:a16="http://schemas.microsoft.com/office/drawing/2014/main" id="{2379503F-07A9-32E5-3896-FEF2A09F6709}"/>
                    </a:ext>
                  </a:extLst>
                </p:cNvPr>
                <p:cNvGrpSpPr/>
                <p:nvPr/>
              </p:nvGrpSpPr>
              <p:grpSpPr>
                <a:xfrm rot="8100000">
                  <a:off x="7025244" y="2378252"/>
                  <a:ext cx="200801" cy="200802"/>
                  <a:chOff x="5142888" y="1775051"/>
                  <a:chExt cx="536868" cy="536868"/>
                </a:xfrm>
              </p:grpSpPr>
              <p:sp>
                <p:nvSpPr>
                  <p:cNvPr id="41074" name="모서리가 둥근 직사각형 117">
                    <a:extLst>
                      <a:ext uri="{FF2B5EF4-FFF2-40B4-BE49-F238E27FC236}">
                        <a16:creationId xmlns:a16="http://schemas.microsoft.com/office/drawing/2014/main" id="{44207862-24B1-2E2E-2493-349B945DE6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192" y="1580747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1075" name="모서리가 둥근 직사각형 118">
                    <a:extLst>
                      <a:ext uri="{FF2B5EF4-FFF2-40B4-BE49-F238E27FC236}">
                        <a16:creationId xmlns:a16="http://schemas.microsoft.com/office/drawing/2014/main" id="{40C68D08-13AC-988E-C079-C0EEC54CE2B0}"/>
                      </a:ext>
                    </a:extLst>
                  </p:cNvPr>
                  <p:cNvSpPr/>
                  <p:nvPr/>
                </p:nvSpPr>
                <p:spPr>
                  <a:xfrm flipH="1">
                    <a:off x="5142888" y="1775051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41071" name="그룹 258">
                  <a:extLst>
                    <a:ext uri="{FF2B5EF4-FFF2-40B4-BE49-F238E27FC236}">
                      <a16:creationId xmlns:a16="http://schemas.microsoft.com/office/drawing/2014/main" id="{AE5E98BC-6198-7203-B9DF-D6B546046515}"/>
                    </a:ext>
                  </a:extLst>
                </p:cNvPr>
                <p:cNvGrpSpPr/>
                <p:nvPr/>
              </p:nvGrpSpPr>
              <p:grpSpPr>
                <a:xfrm rot="8100000">
                  <a:off x="6888084" y="2378253"/>
                  <a:ext cx="200801" cy="200802"/>
                  <a:chOff x="5142888" y="1775051"/>
                  <a:chExt cx="536868" cy="536868"/>
                </a:xfrm>
              </p:grpSpPr>
              <p:sp>
                <p:nvSpPr>
                  <p:cNvPr id="41072" name="모서리가 둥근 직사각형 115">
                    <a:extLst>
                      <a:ext uri="{FF2B5EF4-FFF2-40B4-BE49-F238E27FC236}">
                        <a16:creationId xmlns:a16="http://schemas.microsoft.com/office/drawing/2014/main" id="{32EE4422-50F1-625D-FB0B-CE587D0FBC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192" y="1580747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1073" name="모서리가 둥근 직사각형 116">
                    <a:extLst>
                      <a:ext uri="{FF2B5EF4-FFF2-40B4-BE49-F238E27FC236}">
                        <a16:creationId xmlns:a16="http://schemas.microsoft.com/office/drawing/2014/main" id="{25AA52D6-47BD-9B1A-E9BB-110854F046FE}"/>
                      </a:ext>
                    </a:extLst>
                  </p:cNvPr>
                  <p:cNvSpPr/>
                  <p:nvPr/>
                </p:nvSpPr>
                <p:spPr>
                  <a:xfrm flipH="1">
                    <a:off x="5142888" y="1775051"/>
                    <a:ext cx="148260" cy="5368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ysClr val="windowText" lastClr="000000">
                      <a:lumMod val="75000"/>
                      <a:lumOff val="25000"/>
                      <a:alpha val="50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-5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41062" name="직사각형 41061">
                <a:extLst>
                  <a:ext uri="{FF2B5EF4-FFF2-40B4-BE49-F238E27FC236}">
                    <a16:creationId xmlns:a16="http://schemas.microsoft.com/office/drawing/2014/main" id="{8A0F5503-CEF7-776C-C6E1-15C16EDF8CE2}"/>
                  </a:ext>
                </a:extLst>
              </p:cNvPr>
              <p:cNvSpPr/>
              <p:nvPr/>
            </p:nvSpPr>
            <p:spPr>
              <a:xfrm>
                <a:off x="2016042" y="5868377"/>
                <a:ext cx="2988000" cy="861758"/>
              </a:xfrm>
              <a:prstGeom prst="rect">
                <a:avLst/>
              </a:prstGeom>
              <a:solidFill>
                <a:srgbClr val="CDE0E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kumimoji="1" sz="1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063" name="그룹 41062">
                <a:extLst>
                  <a:ext uri="{FF2B5EF4-FFF2-40B4-BE49-F238E27FC236}">
                    <a16:creationId xmlns:a16="http://schemas.microsoft.com/office/drawing/2014/main" id="{DA6DA248-2947-0152-8DCA-EAA0AEBE622A}"/>
                  </a:ext>
                </a:extLst>
              </p:cNvPr>
              <p:cNvGrpSpPr/>
              <p:nvPr/>
            </p:nvGrpSpPr>
            <p:grpSpPr>
              <a:xfrm>
                <a:off x="2054346" y="6129816"/>
                <a:ext cx="2911393" cy="557388"/>
                <a:chOff x="2285837" y="6435212"/>
                <a:chExt cx="2988000" cy="557388"/>
              </a:xfr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</p:grpSpPr>
            <p:sp>
              <p:nvSpPr>
                <p:cNvPr id="41065" name="모서리가 둥근 직사각형 5">
                  <a:extLst>
                    <a:ext uri="{FF2B5EF4-FFF2-40B4-BE49-F238E27FC236}">
                      <a16:creationId xmlns:a16="http://schemas.microsoft.com/office/drawing/2014/main" id="{8FE34FD9-50E5-F3E7-3738-17FB3AD426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5837" y="6435212"/>
                  <a:ext cx="702000" cy="306000"/>
                </a:xfrm>
                <a:prstGeom prst="roundRect">
                  <a:avLst/>
                </a:prstGeom>
                <a:gradFill>
                  <a:gsLst>
                    <a:gs pos="50000">
                      <a:srgbClr val="0099DE"/>
                    </a:gs>
                    <a:gs pos="50000">
                      <a:srgbClr val="0087C4"/>
                    </a:gs>
                  </a:gsLst>
                  <a:lin ang="5400000" scaled="1"/>
                </a:gradFill>
                <a:ln w="6350" cap="flat" cmpd="sng" algn="ctr">
                  <a:noFill/>
                  <a:prstDash val="solid"/>
                  <a:miter lim="800000"/>
                </a:ln>
                <a:effectLst>
                  <a:outerShdw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Presentation</a:t>
                  </a:r>
                  <a:b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</a:b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Layer</a:t>
                  </a:r>
                  <a:endParaRPr kumimoji="0" lang="ko-KR" altLang="en-US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066" name="모서리가 둥근 직사각형 63">
                  <a:extLst>
                    <a:ext uri="{FF2B5EF4-FFF2-40B4-BE49-F238E27FC236}">
                      <a16:creationId xmlns:a16="http://schemas.microsoft.com/office/drawing/2014/main" id="{6CD359F1-5081-2268-8799-E18C7D310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837" y="6435212"/>
                  <a:ext cx="702000" cy="306000"/>
                </a:xfrm>
                <a:prstGeom prst="roundRect">
                  <a:avLst/>
                </a:prstGeom>
                <a:gradFill>
                  <a:gsLst>
                    <a:gs pos="50000">
                      <a:srgbClr val="0099DE"/>
                    </a:gs>
                    <a:gs pos="50000">
                      <a:srgbClr val="0087C4"/>
                    </a:gs>
                  </a:gsLst>
                  <a:lin ang="5400000" scaled="1"/>
                </a:gradFill>
                <a:ln w="6350" cap="flat" cmpd="sng" algn="ctr">
                  <a:noFill/>
                  <a:prstDash val="solid"/>
                  <a:miter lim="800000"/>
                </a:ln>
                <a:effectLst>
                  <a:outerShdw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Business</a:t>
                  </a:r>
                  <a:b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</a:b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Logic Layer</a:t>
                  </a:r>
                  <a:endParaRPr kumimoji="0" lang="ko-KR" altLang="en-US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067" name="모서리가 둥근 직사각형 64">
                  <a:extLst>
                    <a:ext uri="{FF2B5EF4-FFF2-40B4-BE49-F238E27FC236}">
                      <a16:creationId xmlns:a16="http://schemas.microsoft.com/office/drawing/2014/main" id="{37B3746B-0D33-DB49-4C98-5382D290E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837" y="6435212"/>
                  <a:ext cx="702000" cy="306000"/>
                </a:xfrm>
                <a:prstGeom prst="roundRect">
                  <a:avLst/>
                </a:prstGeom>
                <a:gradFill>
                  <a:gsLst>
                    <a:gs pos="50000">
                      <a:srgbClr val="0099DE"/>
                    </a:gs>
                    <a:gs pos="50000">
                      <a:srgbClr val="0087C4"/>
                    </a:gs>
                  </a:gsLst>
                  <a:lin ang="5400000" scaled="1"/>
                </a:gradFill>
                <a:ln w="6350" cap="flat" cmpd="sng" algn="ctr">
                  <a:noFill/>
                  <a:prstDash val="solid"/>
                  <a:miter lim="800000"/>
                </a:ln>
                <a:effectLst>
                  <a:outerShdw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Data</a:t>
                  </a:r>
                  <a:b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</a:b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Layer</a:t>
                  </a:r>
                  <a:endParaRPr kumimoji="0" lang="ko-KR" altLang="en-US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068" name="모서리가 둥근 직사각형 65">
                  <a:extLst>
                    <a:ext uri="{FF2B5EF4-FFF2-40B4-BE49-F238E27FC236}">
                      <a16:creationId xmlns:a16="http://schemas.microsoft.com/office/drawing/2014/main" id="{38CE54EA-D728-E368-7309-2887F00C9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1837" y="6435212"/>
                  <a:ext cx="702000" cy="306000"/>
                </a:xfrm>
                <a:prstGeom prst="roundRect">
                  <a:avLst/>
                </a:prstGeom>
                <a:gradFill>
                  <a:gsLst>
                    <a:gs pos="50000">
                      <a:srgbClr val="0099DE"/>
                    </a:gs>
                    <a:gs pos="50000">
                      <a:srgbClr val="0087C4"/>
                    </a:gs>
                  </a:gsLst>
                  <a:lin ang="5400000" scaled="1"/>
                </a:gradFill>
                <a:ln w="6350" cap="flat" cmpd="sng" algn="ctr">
                  <a:noFill/>
                  <a:prstDash val="solid"/>
                  <a:miter lim="800000"/>
                </a:ln>
                <a:effectLst>
                  <a:outerShdw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Integration</a:t>
                  </a:r>
                  <a:b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</a:b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Layer</a:t>
                  </a:r>
                  <a:endParaRPr kumimoji="0" lang="ko-KR" altLang="en-US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41069" name="모서리가 둥근 직사각형 66">
                  <a:extLst>
                    <a:ext uri="{FF2B5EF4-FFF2-40B4-BE49-F238E27FC236}">
                      <a16:creationId xmlns:a16="http://schemas.microsoft.com/office/drawing/2014/main" id="{A7F30457-0C96-C800-DE44-7D9E0E799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5837" y="6778006"/>
                  <a:ext cx="2988000" cy="214594"/>
                </a:xfrm>
                <a:prstGeom prst="roundRect">
                  <a:avLst/>
                </a:prstGeom>
                <a:gradFill>
                  <a:gsLst>
                    <a:gs pos="50000">
                      <a:srgbClr val="0099DE"/>
                    </a:gs>
                    <a:gs pos="50000">
                      <a:srgbClr val="0087C4"/>
                    </a:gs>
                  </a:gsLst>
                  <a:lin ang="5400000" scaled="1"/>
                </a:gradFill>
                <a:ln w="6350" cap="flat" cmpd="sng" algn="ctr">
                  <a:noFill/>
                  <a:prstDash val="solid"/>
                  <a:miter lim="800000"/>
                </a:ln>
                <a:effectLst>
                  <a:outerShdw dist="127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0" cap="none" spc="-30" normalizeH="0" baseline="0" noProof="0" dirty="0">
                      <a:ln>
                        <a:solidFill>
                          <a:prstClr val="white">
                            <a:lumMod val="75000"/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Foundation Layer</a:t>
                  </a:r>
                  <a:endParaRPr kumimoji="0" lang="ko-KR" altLang="en-US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41064" name="Text Box 22">
                <a:extLst>
                  <a:ext uri="{FF2B5EF4-FFF2-40B4-BE49-F238E27FC236}">
                    <a16:creationId xmlns:a16="http://schemas.microsoft.com/office/drawing/2014/main" id="{BA8CAE94-B678-B5C4-C55F-36AB8F035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6386" y="5904844"/>
                <a:ext cx="48731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0"/>
                  </a:spcAft>
                  <a:defRPr sz="1200" spc="-3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2E5974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실행 환경</a:t>
                </a:r>
              </a:p>
            </p:txBody>
          </p:sp>
        </p:grpSp>
        <p:pic>
          <p:nvPicPr>
            <p:cNvPr id="41097" name="그림 41096">
              <a:extLst>
                <a:ext uri="{FF2B5EF4-FFF2-40B4-BE49-F238E27FC236}">
                  <a16:creationId xmlns:a16="http://schemas.microsoft.com/office/drawing/2014/main" id="{E589850B-197A-A014-BD56-991A88AB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364" y="2554021"/>
              <a:ext cx="4201486" cy="3098024"/>
            </a:xfrm>
            <a:prstGeom prst="rect">
              <a:avLst/>
            </a:prstGeom>
          </p:spPr>
        </p:pic>
        <p:pic>
          <p:nvPicPr>
            <p:cNvPr id="41098" name="그림 41097">
              <a:extLst>
                <a:ext uri="{FF2B5EF4-FFF2-40B4-BE49-F238E27FC236}">
                  <a16:creationId xmlns:a16="http://schemas.microsoft.com/office/drawing/2014/main" id="{EF5F2758-A5E1-E95C-F09A-0A15ED27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354" y="5940077"/>
              <a:ext cx="4603314" cy="1135942"/>
            </a:xfrm>
            <a:prstGeom prst="rect">
              <a:avLst/>
            </a:prstGeom>
          </p:spPr>
        </p:pic>
        <p:grpSp>
          <p:nvGrpSpPr>
            <p:cNvPr id="41099" name="그룹 41098">
              <a:extLst>
                <a:ext uri="{FF2B5EF4-FFF2-40B4-BE49-F238E27FC236}">
                  <a16:creationId xmlns:a16="http://schemas.microsoft.com/office/drawing/2014/main" id="{95BC2106-5298-093A-2B43-D1268EAA8293}"/>
                </a:ext>
              </a:extLst>
            </p:cNvPr>
            <p:cNvGrpSpPr/>
            <p:nvPr/>
          </p:nvGrpSpPr>
          <p:grpSpPr>
            <a:xfrm>
              <a:off x="279268" y="5606657"/>
              <a:ext cx="3482462" cy="207786"/>
              <a:chOff x="414299" y="2951514"/>
              <a:chExt cx="3482462" cy="207786"/>
            </a:xfrm>
          </p:grpSpPr>
          <p:sp>
            <p:nvSpPr>
              <p:cNvPr id="41100" name="직사각형 41099">
                <a:extLst>
                  <a:ext uri="{FF2B5EF4-FFF2-40B4-BE49-F238E27FC236}">
                    <a16:creationId xmlns:a16="http://schemas.microsoft.com/office/drawing/2014/main" id="{610C171C-84BC-00F5-917D-B4563CEEE429}"/>
                  </a:ext>
                </a:extLst>
              </p:cNvPr>
              <p:cNvSpPr/>
              <p:nvPr userDrawn="1"/>
            </p:nvSpPr>
            <p:spPr>
              <a:xfrm>
                <a:off x="628667" y="2951514"/>
                <a:ext cx="3268094" cy="20778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defTabSz="806501" latinLnBrk="0">
                  <a:lnSpc>
                    <a:spcPct val="150000"/>
                  </a:lnSpc>
                  <a:defRPr/>
                </a:pPr>
                <a:r>
                  <a:rPr lang="ko-KR" altLang="en-US" sz="11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전자정부 </a:t>
                </a:r>
                <a:r>
                  <a:rPr lang="ko-KR" altLang="en-US" sz="1100" kern="0" dirty="0" err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표준프레임워크</a:t>
                </a:r>
                <a:r>
                  <a:rPr lang="ko-KR" altLang="en-US" sz="11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</a:rPr>
                  <a:t> 공통 컴포넌트 활용 방안</a:t>
                </a:r>
              </a:p>
            </p:txBody>
          </p:sp>
          <p:pic>
            <p:nvPicPr>
              <p:cNvPr id="41101" name="Picture 89" descr="D:\03_제안서\00_이미지자료\ICON\gps.png">
                <a:extLst>
                  <a:ext uri="{FF2B5EF4-FFF2-40B4-BE49-F238E27FC236}">
                    <a16:creationId xmlns:a16="http://schemas.microsoft.com/office/drawing/2014/main" id="{DFE373DB-FB58-C6AF-C1FB-78DF8206CC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14299" y="3000231"/>
                <a:ext cx="159069" cy="15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0971" name="Text Box 27">
            <a:extLst>
              <a:ext uri="{FF2B5EF4-FFF2-40B4-BE49-F238E27FC236}">
                <a16:creationId xmlns:a16="http://schemas.microsoft.com/office/drawing/2014/main" id="{29C4C9CB-14AB-AE1A-8FD4-509A09D3A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40972" name="Rectangle 1">
            <a:extLst>
              <a:ext uri="{FF2B5EF4-FFF2-40B4-BE49-F238E27FC236}">
                <a16:creationId xmlns:a16="http://schemas.microsoft.com/office/drawing/2014/main" id="{ADC002DB-E94B-E420-04D9-DC47E510F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0973" name="Rectangle 4">
            <a:extLst>
              <a:ext uri="{FF2B5EF4-FFF2-40B4-BE49-F238E27FC236}">
                <a16:creationId xmlns:a16="http://schemas.microsoft.com/office/drawing/2014/main" id="{19E56042-4F48-3535-02E9-34B23E437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pic>
        <p:nvPicPr>
          <p:cNvPr id="40974" name="그림 7">
            <a:extLst>
              <a:ext uri="{FF2B5EF4-FFF2-40B4-BE49-F238E27FC236}">
                <a16:creationId xmlns:a16="http://schemas.microsoft.com/office/drawing/2014/main" id="{C1788F5E-CE2E-4356-D29B-FFE26437C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6419850"/>
            <a:ext cx="120967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7">
            <a:extLst>
              <a:ext uri="{FF2B5EF4-FFF2-40B4-BE49-F238E27FC236}">
                <a16:creationId xmlns:a16="http://schemas.microsoft.com/office/drawing/2014/main" id="{6691C5FB-F3D4-9383-660B-0AEE0C3C4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2289754-4313-436B-68A6-D5C999A0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62" y="2455764"/>
            <a:ext cx="1687439" cy="3790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57D0F-78C4-E7E9-C354-E22769CBF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54" y="2455764"/>
            <a:ext cx="2983625" cy="3790502"/>
          </a:xfrm>
          <a:prstGeom prst="rect">
            <a:avLst/>
          </a:prstGeom>
        </p:spPr>
      </p:pic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33" name="Rectangle 4">
            <a:extLst>
              <a:ext uri="{FF2B5EF4-FFF2-40B4-BE49-F238E27FC236}">
                <a16:creationId xmlns:a16="http://schemas.microsoft.com/office/drawing/2014/main" id="{89B65B58-03B8-1604-E0B6-571FAED2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01C926-2D8D-1411-8C2E-AB608886D8D2}"/>
              </a:ext>
            </a:extLst>
          </p:cNvPr>
          <p:cNvGrpSpPr/>
          <p:nvPr/>
        </p:nvGrpSpPr>
        <p:grpSpPr>
          <a:xfrm>
            <a:off x="3387874" y="1756222"/>
            <a:ext cx="1580356" cy="478920"/>
            <a:chOff x="1962051" y="2103844"/>
            <a:chExt cx="1629084" cy="493687"/>
          </a:xfrm>
        </p:grpSpPr>
        <p:sp>
          <p:nvSpPr>
            <p:cNvPr id="30" name="모서리가 둥근 직사각형 57">
              <a:extLst>
                <a:ext uri="{FF2B5EF4-FFF2-40B4-BE49-F238E27FC236}">
                  <a16:creationId xmlns:a16="http://schemas.microsoft.com/office/drawing/2014/main" id="{9C89C654-0F33-B910-4570-FAD753351B8F}"/>
                </a:ext>
              </a:extLst>
            </p:cNvPr>
            <p:cNvSpPr/>
            <p:nvPr/>
          </p:nvSpPr>
          <p:spPr>
            <a:xfrm>
              <a:off x="1962051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56D60A-3583-1E88-9008-53B5EE59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152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16" name="그룹 34815">
            <a:extLst>
              <a:ext uri="{FF2B5EF4-FFF2-40B4-BE49-F238E27FC236}">
                <a16:creationId xmlns:a16="http://schemas.microsoft.com/office/drawing/2014/main" id="{BD78F4ED-AFBE-DFCF-A72F-E7471DF8B38F}"/>
              </a:ext>
            </a:extLst>
          </p:cNvPr>
          <p:cNvGrpSpPr/>
          <p:nvPr/>
        </p:nvGrpSpPr>
        <p:grpSpPr>
          <a:xfrm>
            <a:off x="1520324" y="1756222"/>
            <a:ext cx="1580356" cy="478920"/>
            <a:chOff x="249170" y="2103844"/>
            <a:chExt cx="1629084" cy="493687"/>
          </a:xfrm>
        </p:grpSpPr>
        <p:sp>
          <p:nvSpPr>
            <p:cNvPr id="34817" name="모서리가 둥근 직사각형 57">
              <a:extLst>
                <a:ext uri="{FF2B5EF4-FFF2-40B4-BE49-F238E27FC236}">
                  <a16:creationId xmlns:a16="http://schemas.microsoft.com/office/drawing/2014/main" id="{036796CB-6F7F-394B-4626-525E6A77E6C8}"/>
                </a:ext>
              </a:extLst>
            </p:cNvPr>
            <p:cNvSpPr/>
            <p:nvPr/>
          </p:nvSpPr>
          <p:spPr>
            <a:xfrm>
              <a:off x="249170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 정보제공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4819" name="그림 34818">
              <a:extLst>
                <a:ext uri="{FF2B5EF4-FFF2-40B4-BE49-F238E27FC236}">
                  <a16:creationId xmlns:a16="http://schemas.microsoft.com/office/drawing/2014/main" id="{794AC28E-AB95-4D53-627E-76384C17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51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0" name="그룹 34819">
            <a:extLst>
              <a:ext uri="{FF2B5EF4-FFF2-40B4-BE49-F238E27FC236}">
                <a16:creationId xmlns:a16="http://schemas.microsoft.com/office/drawing/2014/main" id="{06AFFA8C-DB73-7F0B-A7B2-E3A2EDB05E93}"/>
              </a:ext>
            </a:extLst>
          </p:cNvPr>
          <p:cNvGrpSpPr/>
          <p:nvPr/>
        </p:nvGrpSpPr>
        <p:grpSpPr>
          <a:xfrm>
            <a:off x="5255423" y="1756222"/>
            <a:ext cx="1580356" cy="478920"/>
            <a:chOff x="3623873" y="2103844"/>
            <a:chExt cx="1629084" cy="493687"/>
          </a:xfrm>
        </p:grpSpPr>
        <p:sp>
          <p:nvSpPr>
            <p:cNvPr id="34822" name="모서리가 둥근 직사각형 57">
              <a:extLst>
                <a:ext uri="{FF2B5EF4-FFF2-40B4-BE49-F238E27FC236}">
                  <a16:creationId xmlns:a16="http://schemas.microsoft.com/office/drawing/2014/main" id="{F3784883-F2CB-D7DB-7650-92B50AFC7EF7}"/>
                </a:ext>
              </a:extLst>
            </p:cNvPr>
            <p:cNvSpPr/>
            <p:nvPr/>
          </p:nvSpPr>
          <p:spPr>
            <a:xfrm>
              <a:off x="3623873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메뉴의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단순화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모바일형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3" name="그림 34822">
              <a:extLst>
                <a:ext uri="{FF2B5EF4-FFF2-40B4-BE49-F238E27FC236}">
                  <a16:creationId xmlns:a16="http://schemas.microsoft.com/office/drawing/2014/main" id="{46D8D272-30C7-2951-5828-F9178687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54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4" name="그룹 34823">
            <a:extLst>
              <a:ext uri="{FF2B5EF4-FFF2-40B4-BE49-F238E27FC236}">
                <a16:creationId xmlns:a16="http://schemas.microsoft.com/office/drawing/2014/main" id="{62FE1038-6EBA-7A1F-07AA-16A623BC6FC2}"/>
              </a:ext>
            </a:extLst>
          </p:cNvPr>
          <p:cNvGrpSpPr/>
          <p:nvPr/>
        </p:nvGrpSpPr>
        <p:grpSpPr>
          <a:xfrm>
            <a:off x="7122973" y="1756222"/>
            <a:ext cx="1609606" cy="478920"/>
            <a:chOff x="5296396" y="2103844"/>
            <a:chExt cx="1659236" cy="493687"/>
          </a:xfrm>
        </p:grpSpPr>
        <p:sp>
          <p:nvSpPr>
            <p:cNvPr id="34825" name="모서리가 둥근 직사각형 57">
              <a:extLst>
                <a:ext uri="{FF2B5EF4-FFF2-40B4-BE49-F238E27FC236}">
                  <a16:creationId xmlns:a16="http://schemas.microsoft.com/office/drawing/2014/main" id="{540CFCA9-1120-38B4-8693-5783B493FEFA}"/>
                </a:ext>
              </a:extLst>
            </p:cNvPr>
            <p:cNvSpPr/>
            <p:nvPr/>
          </p:nvSpPr>
          <p:spPr>
            <a:xfrm>
              <a:off x="5326548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 정보는 한손으로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모바일화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6" name="그림 34825">
              <a:extLst>
                <a:ext uri="{FF2B5EF4-FFF2-40B4-BE49-F238E27FC236}">
                  <a16:creationId xmlns:a16="http://schemas.microsoft.com/office/drawing/2014/main" id="{2BD1C11E-50BD-F675-FF3C-E4B601E0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6396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7" name="그룹 34826">
            <a:extLst>
              <a:ext uri="{FF2B5EF4-FFF2-40B4-BE49-F238E27FC236}">
                <a16:creationId xmlns:a16="http://schemas.microsoft.com/office/drawing/2014/main" id="{F8E79831-1778-FCDC-82F0-8BF6BDC34965}"/>
              </a:ext>
            </a:extLst>
          </p:cNvPr>
          <p:cNvGrpSpPr/>
          <p:nvPr/>
        </p:nvGrpSpPr>
        <p:grpSpPr>
          <a:xfrm>
            <a:off x="9019773" y="1756222"/>
            <a:ext cx="1580356" cy="478920"/>
            <a:chOff x="8297806" y="2103844"/>
            <a:chExt cx="1629084" cy="493687"/>
          </a:xfrm>
        </p:grpSpPr>
        <p:sp>
          <p:nvSpPr>
            <p:cNvPr id="34828" name="모서리가 둥근 직사각형 57">
              <a:extLst>
                <a:ext uri="{FF2B5EF4-FFF2-40B4-BE49-F238E27FC236}">
                  <a16:creationId xmlns:a16="http://schemas.microsoft.com/office/drawing/2014/main" id="{1E55B1E9-B3A4-47AB-7BB6-4906EDF1260B}"/>
                </a:ext>
              </a:extLst>
            </p:cNvPr>
            <p:cNvSpPr/>
            <p:nvPr/>
          </p:nvSpPr>
          <p:spPr>
            <a:xfrm>
              <a:off x="8297806" y="2222101"/>
              <a:ext cx="1629084" cy="375430"/>
            </a:xfrm>
            <a:prstGeom prst="roundRect">
              <a:avLst/>
            </a:prstGeom>
            <a:solidFill>
              <a:srgbClr val="003366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맞춤형정보제공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9" name="그림 34828">
              <a:extLst>
                <a:ext uri="{FF2B5EF4-FFF2-40B4-BE49-F238E27FC236}">
                  <a16:creationId xmlns:a16="http://schemas.microsoft.com/office/drawing/2014/main" id="{9F21E418-41E9-8A4E-267D-9AA8AE0C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0472" y="2103844"/>
              <a:ext cx="250002" cy="327280"/>
            </a:xfrm>
            <a:prstGeom prst="rect">
              <a:avLst/>
            </a:prstGeom>
          </p:spPr>
        </p:pic>
      </p:grpSp>
      <p:pic>
        <p:nvPicPr>
          <p:cNvPr id="6" name="Picture 89" descr="D:\03_제안서\00_이미지자료\ICON\gps.png">
            <a:extLst>
              <a:ext uri="{FF2B5EF4-FFF2-40B4-BE49-F238E27FC236}">
                <a16:creationId xmlns:a16="http://schemas.microsoft.com/office/drawing/2014/main" id="{C148AE4D-7F80-1778-01F7-AA4A010B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4886" y="2405418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7E4449-1476-EAE8-B616-5D9B63C164EE}"/>
              </a:ext>
            </a:extLst>
          </p:cNvPr>
          <p:cNvSpPr/>
          <p:nvPr/>
        </p:nvSpPr>
        <p:spPr>
          <a:xfrm>
            <a:off x="1802021" y="2325416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설계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구성 개요</a:t>
            </a:r>
          </a:p>
        </p:txBody>
      </p:sp>
      <p:sp>
        <p:nvSpPr>
          <p:cNvPr id="34836" name="모서리가 둥근 직사각형 57">
            <a:extLst>
              <a:ext uri="{FF2B5EF4-FFF2-40B4-BE49-F238E27FC236}">
                <a16:creationId xmlns:a16="http://schemas.microsoft.com/office/drawing/2014/main" id="{EC8199A8-A8C0-A074-7990-3E4310D36CDC}"/>
              </a:ext>
            </a:extLst>
          </p:cNvPr>
          <p:cNvSpPr/>
          <p:nvPr/>
        </p:nvSpPr>
        <p:spPr>
          <a:xfrm>
            <a:off x="2029312" y="278453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화면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UX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37" name="양쪽 모서리가 둥근 사각형 8">
            <a:extLst>
              <a:ext uri="{FF2B5EF4-FFF2-40B4-BE49-F238E27FC236}">
                <a16:creationId xmlns:a16="http://schemas.microsoft.com/office/drawing/2014/main" id="{5CC7720D-1429-EFD1-B464-B25F5A63280E}"/>
              </a:ext>
            </a:extLst>
          </p:cNvPr>
          <p:cNvSpPr/>
          <p:nvPr/>
        </p:nvSpPr>
        <p:spPr>
          <a:xfrm>
            <a:off x="1765264" y="326334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웹페이지 및 트렌드를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고려한 모바일 화면 중심의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설계로 이용자의 접근성을 향상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38" name="그림 34837">
            <a:extLst>
              <a:ext uri="{FF2B5EF4-FFF2-40B4-BE49-F238E27FC236}">
                <a16:creationId xmlns:a16="http://schemas.microsoft.com/office/drawing/2014/main" id="{D2A65A52-35E8-356F-3676-C88D8EB8A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233" y="2649563"/>
            <a:ext cx="327280" cy="327280"/>
          </a:xfrm>
          <a:prstGeom prst="rect">
            <a:avLst/>
          </a:prstGeom>
        </p:spPr>
      </p:pic>
      <p:sp>
        <p:nvSpPr>
          <p:cNvPr id="34839" name="모서리가 둥근 직사각형 57">
            <a:extLst>
              <a:ext uri="{FF2B5EF4-FFF2-40B4-BE49-F238E27FC236}">
                <a16:creationId xmlns:a16="http://schemas.microsoft.com/office/drawing/2014/main" id="{D419E51A-812C-037B-C51C-7016C04586E8}"/>
              </a:ext>
            </a:extLst>
          </p:cNvPr>
          <p:cNvSpPr/>
          <p:nvPr/>
        </p:nvSpPr>
        <p:spPr>
          <a:xfrm>
            <a:off x="2034357" y="4823969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원하는 맞춤형 서비스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40" name="양쪽 모서리가 둥근 사각형 8">
            <a:extLst>
              <a:ext uri="{FF2B5EF4-FFF2-40B4-BE49-F238E27FC236}">
                <a16:creationId xmlns:a16="http://schemas.microsoft.com/office/drawing/2014/main" id="{DE33F218-D7D9-5626-AB89-39DB21529D47}"/>
              </a:ext>
            </a:extLst>
          </p:cNvPr>
          <p:cNvSpPr/>
          <p:nvPr/>
        </p:nvSpPr>
        <p:spPr>
          <a:xfrm>
            <a:off x="1762917" y="5308514"/>
            <a:ext cx="2748932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등 사용자구성을 고려한 서비스 및 정보 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41" name="그림 34840">
            <a:extLst>
              <a:ext uri="{FF2B5EF4-FFF2-40B4-BE49-F238E27FC236}">
                <a16:creationId xmlns:a16="http://schemas.microsoft.com/office/drawing/2014/main" id="{DBB26263-9CF6-CB41-8FFA-8535EC351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29" y="4684404"/>
            <a:ext cx="327280" cy="327280"/>
          </a:xfrm>
          <a:prstGeom prst="rect">
            <a:avLst/>
          </a:prstGeom>
        </p:spPr>
      </p:pic>
      <p:sp>
        <p:nvSpPr>
          <p:cNvPr id="34842" name="모서리가 둥근 직사각형 57">
            <a:extLst>
              <a:ext uri="{FF2B5EF4-FFF2-40B4-BE49-F238E27FC236}">
                <a16:creationId xmlns:a16="http://schemas.microsoft.com/office/drawing/2014/main" id="{FC6FB4B5-6E9C-D85D-4C0B-2E1A57CCD25E}"/>
              </a:ext>
            </a:extLst>
          </p:cNvPr>
          <p:cNvSpPr/>
          <p:nvPr/>
        </p:nvSpPr>
        <p:spPr>
          <a:xfrm>
            <a:off x="2026311" y="379609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프로세스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43" name="양쪽 모서리가 둥근 사각형 8">
            <a:extLst>
              <a:ext uri="{FF2B5EF4-FFF2-40B4-BE49-F238E27FC236}">
                <a16:creationId xmlns:a16="http://schemas.microsoft.com/office/drawing/2014/main" id="{C079805D-33E0-0E68-13DB-65577297CE42}"/>
              </a:ext>
            </a:extLst>
          </p:cNvPr>
          <p:cNvSpPr/>
          <p:nvPr/>
        </p:nvSpPr>
        <p:spPr>
          <a:xfrm>
            <a:off x="1762263" y="427490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서비스 프로세스가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처리되어 기관사용자들의 편의성이 증가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44" name="그림 34843">
            <a:extLst>
              <a:ext uri="{FF2B5EF4-FFF2-40B4-BE49-F238E27FC236}">
                <a16:creationId xmlns:a16="http://schemas.microsoft.com/office/drawing/2014/main" id="{7C204566-5D04-3962-D6A5-4B223F4C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232" y="3661123"/>
            <a:ext cx="327280" cy="3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51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6FACBB-61D9-7B5B-6313-76EDFE25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75" y="2455764"/>
            <a:ext cx="2776004" cy="4011711"/>
          </a:xfrm>
          <a:prstGeom prst="rect">
            <a:avLst/>
          </a:prstGeom>
        </p:spPr>
      </p:pic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33" name="Rectangle 4">
            <a:extLst>
              <a:ext uri="{FF2B5EF4-FFF2-40B4-BE49-F238E27FC236}">
                <a16:creationId xmlns:a16="http://schemas.microsoft.com/office/drawing/2014/main" id="{89B65B58-03B8-1604-E0B6-571FAED2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01C926-2D8D-1411-8C2E-AB608886D8D2}"/>
              </a:ext>
            </a:extLst>
          </p:cNvPr>
          <p:cNvGrpSpPr/>
          <p:nvPr/>
        </p:nvGrpSpPr>
        <p:grpSpPr>
          <a:xfrm>
            <a:off x="3387874" y="1756222"/>
            <a:ext cx="1580356" cy="478920"/>
            <a:chOff x="1962051" y="2103844"/>
            <a:chExt cx="1629084" cy="493687"/>
          </a:xfrm>
        </p:grpSpPr>
        <p:sp>
          <p:nvSpPr>
            <p:cNvPr id="30" name="모서리가 둥근 직사각형 57">
              <a:extLst>
                <a:ext uri="{FF2B5EF4-FFF2-40B4-BE49-F238E27FC236}">
                  <a16:creationId xmlns:a16="http://schemas.microsoft.com/office/drawing/2014/main" id="{9C89C654-0F33-B910-4570-FAD753351B8F}"/>
                </a:ext>
              </a:extLst>
            </p:cNvPr>
            <p:cNvSpPr/>
            <p:nvPr/>
          </p:nvSpPr>
          <p:spPr>
            <a:xfrm>
              <a:off x="1962051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56D60A-3583-1E88-9008-53B5EE59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152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16" name="그룹 34815">
            <a:extLst>
              <a:ext uri="{FF2B5EF4-FFF2-40B4-BE49-F238E27FC236}">
                <a16:creationId xmlns:a16="http://schemas.microsoft.com/office/drawing/2014/main" id="{BD78F4ED-AFBE-DFCF-A72F-E7471DF8B38F}"/>
              </a:ext>
            </a:extLst>
          </p:cNvPr>
          <p:cNvGrpSpPr/>
          <p:nvPr/>
        </p:nvGrpSpPr>
        <p:grpSpPr>
          <a:xfrm>
            <a:off x="1520324" y="1756222"/>
            <a:ext cx="1580356" cy="478920"/>
            <a:chOff x="249170" y="2103844"/>
            <a:chExt cx="1629084" cy="493687"/>
          </a:xfrm>
        </p:grpSpPr>
        <p:sp>
          <p:nvSpPr>
            <p:cNvPr id="34817" name="모서리가 둥근 직사각형 57">
              <a:extLst>
                <a:ext uri="{FF2B5EF4-FFF2-40B4-BE49-F238E27FC236}">
                  <a16:creationId xmlns:a16="http://schemas.microsoft.com/office/drawing/2014/main" id="{036796CB-6F7F-394B-4626-525E6A77E6C8}"/>
                </a:ext>
              </a:extLst>
            </p:cNvPr>
            <p:cNvSpPr/>
            <p:nvPr/>
          </p:nvSpPr>
          <p:spPr>
            <a:xfrm>
              <a:off x="249170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 정보제공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4819" name="그림 34818">
              <a:extLst>
                <a:ext uri="{FF2B5EF4-FFF2-40B4-BE49-F238E27FC236}">
                  <a16:creationId xmlns:a16="http://schemas.microsoft.com/office/drawing/2014/main" id="{794AC28E-AB95-4D53-627E-76384C17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51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0" name="그룹 34819">
            <a:extLst>
              <a:ext uri="{FF2B5EF4-FFF2-40B4-BE49-F238E27FC236}">
                <a16:creationId xmlns:a16="http://schemas.microsoft.com/office/drawing/2014/main" id="{06AFFA8C-DB73-7F0B-A7B2-E3A2EDB05E93}"/>
              </a:ext>
            </a:extLst>
          </p:cNvPr>
          <p:cNvGrpSpPr/>
          <p:nvPr/>
        </p:nvGrpSpPr>
        <p:grpSpPr>
          <a:xfrm>
            <a:off x="5255423" y="1756222"/>
            <a:ext cx="1580356" cy="478920"/>
            <a:chOff x="3623873" y="2103844"/>
            <a:chExt cx="1629084" cy="493687"/>
          </a:xfrm>
        </p:grpSpPr>
        <p:sp>
          <p:nvSpPr>
            <p:cNvPr id="34822" name="모서리가 둥근 직사각형 57">
              <a:extLst>
                <a:ext uri="{FF2B5EF4-FFF2-40B4-BE49-F238E27FC236}">
                  <a16:creationId xmlns:a16="http://schemas.microsoft.com/office/drawing/2014/main" id="{F3784883-F2CB-D7DB-7650-92B50AFC7EF7}"/>
                </a:ext>
              </a:extLst>
            </p:cNvPr>
            <p:cNvSpPr/>
            <p:nvPr/>
          </p:nvSpPr>
          <p:spPr>
            <a:xfrm>
              <a:off x="3623873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메뉴의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단순화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모바일형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3" name="그림 34822">
              <a:extLst>
                <a:ext uri="{FF2B5EF4-FFF2-40B4-BE49-F238E27FC236}">
                  <a16:creationId xmlns:a16="http://schemas.microsoft.com/office/drawing/2014/main" id="{46D8D272-30C7-2951-5828-F9178687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4254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4" name="그룹 34823">
            <a:extLst>
              <a:ext uri="{FF2B5EF4-FFF2-40B4-BE49-F238E27FC236}">
                <a16:creationId xmlns:a16="http://schemas.microsoft.com/office/drawing/2014/main" id="{62FE1038-6EBA-7A1F-07AA-16A623BC6FC2}"/>
              </a:ext>
            </a:extLst>
          </p:cNvPr>
          <p:cNvGrpSpPr/>
          <p:nvPr/>
        </p:nvGrpSpPr>
        <p:grpSpPr>
          <a:xfrm>
            <a:off x="7122973" y="1756222"/>
            <a:ext cx="1609606" cy="478920"/>
            <a:chOff x="5296396" y="2103844"/>
            <a:chExt cx="1659236" cy="493687"/>
          </a:xfrm>
        </p:grpSpPr>
        <p:sp>
          <p:nvSpPr>
            <p:cNvPr id="34825" name="모서리가 둥근 직사각형 57">
              <a:extLst>
                <a:ext uri="{FF2B5EF4-FFF2-40B4-BE49-F238E27FC236}">
                  <a16:creationId xmlns:a16="http://schemas.microsoft.com/office/drawing/2014/main" id="{540CFCA9-1120-38B4-8693-5783B493FEFA}"/>
                </a:ext>
              </a:extLst>
            </p:cNvPr>
            <p:cNvSpPr/>
            <p:nvPr/>
          </p:nvSpPr>
          <p:spPr>
            <a:xfrm>
              <a:off x="5326548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 정보는 한손으로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모바일화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6" name="그림 34825">
              <a:extLst>
                <a:ext uri="{FF2B5EF4-FFF2-40B4-BE49-F238E27FC236}">
                  <a16:creationId xmlns:a16="http://schemas.microsoft.com/office/drawing/2014/main" id="{2BD1C11E-50BD-F675-FF3C-E4B601E0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396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7" name="그룹 34826">
            <a:extLst>
              <a:ext uri="{FF2B5EF4-FFF2-40B4-BE49-F238E27FC236}">
                <a16:creationId xmlns:a16="http://schemas.microsoft.com/office/drawing/2014/main" id="{F8E79831-1778-FCDC-82F0-8BF6BDC34965}"/>
              </a:ext>
            </a:extLst>
          </p:cNvPr>
          <p:cNvGrpSpPr/>
          <p:nvPr/>
        </p:nvGrpSpPr>
        <p:grpSpPr>
          <a:xfrm>
            <a:off x="9019773" y="1756222"/>
            <a:ext cx="1580356" cy="478920"/>
            <a:chOff x="8297806" y="2103844"/>
            <a:chExt cx="1629084" cy="493687"/>
          </a:xfrm>
        </p:grpSpPr>
        <p:sp>
          <p:nvSpPr>
            <p:cNvPr id="34828" name="모서리가 둥근 직사각형 57">
              <a:extLst>
                <a:ext uri="{FF2B5EF4-FFF2-40B4-BE49-F238E27FC236}">
                  <a16:creationId xmlns:a16="http://schemas.microsoft.com/office/drawing/2014/main" id="{1E55B1E9-B3A4-47AB-7BB6-4906EDF1260B}"/>
                </a:ext>
              </a:extLst>
            </p:cNvPr>
            <p:cNvSpPr/>
            <p:nvPr/>
          </p:nvSpPr>
          <p:spPr>
            <a:xfrm>
              <a:off x="8297806" y="2222101"/>
              <a:ext cx="1629084" cy="375430"/>
            </a:xfrm>
            <a:prstGeom prst="roundRect">
              <a:avLst/>
            </a:prstGeom>
            <a:solidFill>
              <a:srgbClr val="003366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맞춤형정보제공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9" name="그림 34828">
              <a:extLst>
                <a:ext uri="{FF2B5EF4-FFF2-40B4-BE49-F238E27FC236}">
                  <a16:creationId xmlns:a16="http://schemas.microsoft.com/office/drawing/2014/main" id="{9F21E418-41E9-8A4E-267D-9AA8AE0C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472" y="2103844"/>
              <a:ext cx="250002" cy="327280"/>
            </a:xfrm>
            <a:prstGeom prst="rect">
              <a:avLst/>
            </a:prstGeom>
          </p:spPr>
        </p:pic>
      </p:grpSp>
      <p:pic>
        <p:nvPicPr>
          <p:cNvPr id="6" name="Picture 89" descr="D:\03_제안서\00_이미지자료\ICON\gps.png">
            <a:extLst>
              <a:ext uri="{FF2B5EF4-FFF2-40B4-BE49-F238E27FC236}">
                <a16:creationId xmlns:a16="http://schemas.microsoft.com/office/drawing/2014/main" id="{C148AE4D-7F80-1778-01F7-AA4A010B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4886" y="2405418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7E4449-1476-EAE8-B616-5D9B63C164EE}"/>
              </a:ext>
            </a:extLst>
          </p:cNvPr>
          <p:cNvSpPr/>
          <p:nvPr/>
        </p:nvSpPr>
        <p:spPr>
          <a:xfrm>
            <a:off x="1802021" y="2325416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설계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구성 개요</a:t>
            </a:r>
          </a:p>
        </p:txBody>
      </p:sp>
      <p:sp>
        <p:nvSpPr>
          <p:cNvPr id="34836" name="모서리가 둥근 직사각형 57">
            <a:extLst>
              <a:ext uri="{FF2B5EF4-FFF2-40B4-BE49-F238E27FC236}">
                <a16:creationId xmlns:a16="http://schemas.microsoft.com/office/drawing/2014/main" id="{EC8199A8-A8C0-A074-7990-3E4310D36CDC}"/>
              </a:ext>
            </a:extLst>
          </p:cNvPr>
          <p:cNvSpPr/>
          <p:nvPr/>
        </p:nvSpPr>
        <p:spPr>
          <a:xfrm>
            <a:off x="2029312" y="278453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화면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UX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37" name="양쪽 모서리가 둥근 사각형 8">
            <a:extLst>
              <a:ext uri="{FF2B5EF4-FFF2-40B4-BE49-F238E27FC236}">
                <a16:creationId xmlns:a16="http://schemas.microsoft.com/office/drawing/2014/main" id="{5CC7720D-1429-EFD1-B464-B25F5A63280E}"/>
              </a:ext>
            </a:extLst>
          </p:cNvPr>
          <p:cNvSpPr/>
          <p:nvPr/>
        </p:nvSpPr>
        <p:spPr>
          <a:xfrm>
            <a:off x="1765264" y="326334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웹페이지 및 트렌드를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고려한 모바일 화면 중심의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설계로 이용자의 접근성을 향상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38" name="그림 34837">
            <a:extLst>
              <a:ext uri="{FF2B5EF4-FFF2-40B4-BE49-F238E27FC236}">
                <a16:creationId xmlns:a16="http://schemas.microsoft.com/office/drawing/2014/main" id="{D2A65A52-35E8-356F-3676-C88D8EB8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3" y="2649563"/>
            <a:ext cx="327280" cy="327280"/>
          </a:xfrm>
          <a:prstGeom prst="rect">
            <a:avLst/>
          </a:prstGeom>
        </p:spPr>
      </p:pic>
      <p:sp>
        <p:nvSpPr>
          <p:cNvPr id="34839" name="모서리가 둥근 직사각형 57">
            <a:extLst>
              <a:ext uri="{FF2B5EF4-FFF2-40B4-BE49-F238E27FC236}">
                <a16:creationId xmlns:a16="http://schemas.microsoft.com/office/drawing/2014/main" id="{D419E51A-812C-037B-C51C-7016C04586E8}"/>
              </a:ext>
            </a:extLst>
          </p:cNvPr>
          <p:cNvSpPr/>
          <p:nvPr/>
        </p:nvSpPr>
        <p:spPr>
          <a:xfrm>
            <a:off x="2034357" y="4823969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원하는 맞춤형 서비스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40" name="양쪽 모서리가 둥근 사각형 8">
            <a:extLst>
              <a:ext uri="{FF2B5EF4-FFF2-40B4-BE49-F238E27FC236}">
                <a16:creationId xmlns:a16="http://schemas.microsoft.com/office/drawing/2014/main" id="{DE33F218-D7D9-5626-AB89-39DB21529D47}"/>
              </a:ext>
            </a:extLst>
          </p:cNvPr>
          <p:cNvSpPr/>
          <p:nvPr/>
        </p:nvSpPr>
        <p:spPr>
          <a:xfrm>
            <a:off x="1762917" y="5308514"/>
            <a:ext cx="2748932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등 사용자구성을 고려한 서비스 및 정보 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41" name="그림 34840">
            <a:extLst>
              <a:ext uri="{FF2B5EF4-FFF2-40B4-BE49-F238E27FC236}">
                <a16:creationId xmlns:a16="http://schemas.microsoft.com/office/drawing/2014/main" id="{DBB26263-9CF6-CB41-8FFA-8535EC35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29" y="4684404"/>
            <a:ext cx="327280" cy="327280"/>
          </a:xfrm>
          <a:prstGeom prst="rect">
            <a:avLst/>
          </a:prstGeom>
        </p:spPr>
      </p:pic>
      <p:sp>
        <p:nvSpPr>
          <p:cNvPr id="34842" name="모서리가 둥근 직사각형 57">
            <a:extLst>
              <a:ext uri="{FF2B5EF4-FFF2-40B4-BE49-F238E27FC236}">
                <a16:creationId xmlns:a16="http://schemas.microsoft.com/office/drawing/2014/main" id="{FC6FB4B5-6E9C-D85D-4C0B-2E1A57CCD25E}"/>
              </a:ext>
            </a:extLst>
          </p:cNvPr>
          <p:cNvSpPr/>
          <p:nvPr/>
        </p:nvSpPr>
        <p:spPr>
          <a:xfrm>
            <a:off x="2026311" y="379609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프로세스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43" name="양쪽 모서리가 둥근 사각형 8">
            <a:extLst>
              <a:ext uri="{FF2B5EF4-FFF2-40B4-BE49-F238E27FC236}">
                <a16:creationId xmlns:a16="http://schemas.microsoft.com/office/drawing/2014/main" id="{C079805D-33E0-0E68-13DB-65577297CE42}"/>
              </a:ext>
            </a:extLst>
          </p:cNvPr>
          <p:cNvSpPr/>
          <p:nvPr/>
        </p:nvSpPr>
        <p:spPr>
          <a:xfrm>
            <a:off x="1762263" y="427490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서비스 프로세스가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처리되어 기관사용자들의 편의성이 증가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44" name="그림 34843">
            <a:extLst>
              <a:ext uri="{FF2B5EF4-FFF2-40B4-BE49-F238E27FC236}">
                <a16:creationId xmlns:a16="http://schemas.microsoft.com/office/drawing/2014/main" id="{7C204566-5D04-3962-D6A5-4B223F4C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32" y="3661123"/>
            <a:ext cx="327280" cy="327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19470A-5740-85DF-82D3-6085BAB1F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01" y="2449463"/>
            <a:ext cx="1688400" cy="36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9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33" name="Rectangle 4">
            <a:extLst>
              <a:ext uri="{FF2B5EF4-FFF2-40B4-BE49-F238E27FC236}">
                <a16:creationId xmlns:a16="http://schemas.microsoft.com/office/drawing/2014/main" id="{89B65B58-03B8-1604-E0B6-571FAED2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01C926-2D8D-1411-8C2E-AB608886D8D2}"/>
              </a:ext>
            </a:extLst>
          </p:cNvPr>
          <p:cNvGrpSpPr/>
          <p:nvPr/>
        </p:nvGrpSpPr>
        <p:grpSpPr>
          <a:xfrm>
            <a:off x="3387874" y="1756222"/>
            <a:ext cx="1580356" cy="478920"/>
            <a:chOff x="1962051" y="2103844"/>
            <a:chExt cx="1629084" cy="493687"/>
          </a:xfrm>
        </p:grpSpPr>
        <p:sp>
          <p:nvSpPr>
            <p:cNvPr id="30" name="모서리가 둥근 직사각형 57">
              <a:extLst>
                <a:ext uri="{FF2B5EF4-FFF2-40B4-BE49-F238E27FC236}">
                  <a16:creationId xmlns:a16="http://schemas.microsoft.com/office/drawing/2014/main" id="{9C89C654-0F33-B910-4570-FAD753351B8F}"/>
                </a:ext>
              </a:extLst>
            </p:cNvPr>
            <p:cNvSpPr/>
            <p:nvPr/>
          </p:nvSpPr>
          <p:spPr>
            <a:xfrm>
              <a:off x="1962051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56D60A-3583-1E88-9008-53B5EE59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152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16" name="그룹 34815">
            <a:extLst>
              <a:ext uri="{FF2B5EF4-FFF2-40B4-BE49-F238E27FC236}">
                <a16:creationId xmlns:a16="http://schemas.microsoft.com/office/drawing/2014/main" id="{BD78F4ED-AFBE-DFCF-A72F-E7471DF8B38F}"/>
              </a:ext>
            </a:extLst>
          </p:cNvPr>
          <p:cNvGrpSpPr/>
          <p:nvPr/>
        </p:nvGrpSpPr>
        <p:grpSpPr>
          <a:xfrm>
            <a:off x="1520324" y="1756222"/>
            <a:ext cx="1580356" cy="478920"/>
            <a:chOff x="249170" y="2103844"/>
            <a:chExt cx="1629084" cy="493687"/>
          </a:xfrm>
        </p:grpSpPr>
        <p:sp>
          <p:nvSpPr>
            <p:cNvPr id="34817" name="모서리가 둥근 직사각형 57">
              <a:extLst>
                <a:ext uri="{FF2B5EF4-FFF2-40B4-BE49-F238E27FC236}">
                  <a16:creationId xmlns:a16="http://schemas.microsoft.com/office/drawing/2014/main" id="{036796CB-6F7F-394B-4626-525E6A77E6C8}"/>
                </a:ext>
              </a:extLst>
            </p:cNvPr>
            <p:cNvSpPr/>
            <p:nvPr/>
          </p:nvSpPr>
          <p:spPr>
            <a:xfrm>
              <a:off x="249170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 정보제공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4819" name="그림 34818">
              <a:extLst>
                <a:ext uri="{FF2B5EF4-FFF2-40B4-BE49-F238E27FC236}">
                  <a16:creationId xmlns:a16="http://schemas.microsoft.com/office/drawing/2014/main" id="{794AC28E-AB95-4D53-627E-76384C17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51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0" name="그룹 34819">
            <a:extLst>
              <a:ext uri="{FF2B5EF4-FFF2-40B4-BE49-F238E27FC236}">
                <a16:creationId xmlns:a16="http://schemas.microsoft.com/office/drawing/2014/main" id="{06AFFA8C-DB73-7F0B-A7B2-E3A2EDB05E93}"/>
              </a:ext>
            </a:extLst>
          </p:cNvPr>
          <p:cNvGrpSpPr/>
          <p:nvPr/>
        </p:nvGrpSpPr>
        <p:grpSpPr>
          <a:xfrm>
            <a:off x="5255423" y="1756222"/>
            <a:ext cx="1580356" cy="478920"/>
            <a:chOff x="3623873" y="2103844"/>
            <a:chExt cx="1629084" cy="493687"/>
          </a:xfrm>
        </p:grpSpPr>
        <p:sp>
          <p:nvSpPr>
            <p:cNvPr id="34822" name="모서리가 둥근 직사각형 57">
              <a:extLst>
                <a:ext uri="{FF2B5EF4-FFF2-40B4-BE49-F238E27FC236}">
                  <a16:creationId xmlns:a16="http://schemas.microsoft.com/office/drawing/2014/main" id="{F3784883-F2CB-D7DB-7650-92B50AFC7EF7}"/>
                </a:ext>
              </a:extLst>
            </p:cNvPr>
            <p:cNvSpPr/>
            <p:nvPr/>
          </p:nvSpPr>
          <p:spPr>
            <a:xfrm>
              <a:off x="3623873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메뉴의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단순화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모바일형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3" name="그림 34822">
              <a:extLst>
                <a:ext uri="{FF2B5EF4-FFF2-40B4-BE49-F238E27FC236}">
                  <a16:creationId xmlns:a16="http://schemas.microsoft.com/office/drawing/2014/main" id="{46D8D272-30C7-2951-5828-F9178687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4254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4" name="그룹 34823">
            <a:extLst>
              <a:ext uri="{FF2B5EF4-FFF2-40B4-BE49-F238E27FC236}">
                <a16:creationId xmlns:a16="http://schemas.microsoft.com/office/drawing/2014/main" id="{62FE1038-6EBA-7A1F-07AA-16A623BC6FC2}"/>
              </a:ext>
            </a:extLst>
          </p:cNvPr>
          <p:cNvGrpSpPr/>
          <p:nvPr/>
        </p:nvGrpSpPr>
        <p:grpSpPr>
          <a:xfrm>
            <a:off x="7122973" y="1756222"/>
            <a:ext cx="1609606" cy="478920"/>
            <a:chOff x="5296396" y="2103844"/>
            <a:chExt cx="1659236" cy="493687"/>
          </a:xfrm>
        </p:grpSpPr>
        <p:sp>
          <p:nvSpPr>
            <p:cNvPr id="34825" name="모서리가 둥근 직사각형 57">
              <a:extLst>
                <a:ext uri="{FF2B5EF4-FFF2-40B4-BE49-F238E27FC236}">
                  <a16:creationId xmlns:a16="http://schemas.microsoft.com/office/drawing/2014/main" id="{540CFCA9-1120-38B4-8693-5783B493FEFA}"/>
                </a:ext>
              </a:extLst>
            </p:cNvPr>
            <p:cNvSpPr/>
            <p:nvPr/>
          </p:nvSpPr>
          <p:spPr>
            <a:xfrm>
              <a:off x="5326548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 정보는 한손으로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모바일화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6" name="그림 34825">
              <a:extLst>
                <a:ext uri="{FF2B5EF4-FFF2-40B4-BE49-F238E27FC236}">
                  <a16:creationId xmlns:a16="http://schemas.microsoft.com/office/drawing/2014/main" id="{2BD1C11E-50BD-F675-FF3C-E4B601E0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6396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7" name="그룹 34826">
            <a:extLst>
              <a:ext uri="{FF2B5EF4-FFF2-40B4-BE49-F238E27FC236}">
                <a16:creationId xmlns:a16="http://schemas.microsoft.com/office/drawing/2014/main" id="{F8E79831-1778-FCDC-82F0-8BF6BDC34965}"/>
              </a:ext>
            </a:extLst>
          </p:cNvPr>
          <p:cNvGrpSpPr/>
          <p:nvPr/>
        </p:nvGrpSpPr>
        <p:grpSpPr>
          <a:xfrm>
            <a:off x="9019773" y="1756222"/>
            <a:ext cx="1580356" cy="478920"/>
            <a:chOff x="8297806" y="2103844"/>
            <a:chExt cx="1629084" cy="493687"/>
          </a:xfrm>
        </p:grpSpPr>
        <p:sp>
          <p:nvSpPr>
            <p:cNvPr id="34828" name="모서리가 둥근 직사각형 57">
              <a:extLst>
                <a:ext uri="{FF2B5EF4-FFF2-40B4-BE49-F238E27FC236}">
                  <a16:creationId xmlns:a16="http://schemas.microsoft.com/office/drawing/2014/main" id="{1E55B1E9-B3A4-47AB-7BB6-4906EDF1260B}"/>
                </a:ext>
              </a:extLst>
            </p:cNvPr>
            <p:cNvSpPr/>
            <p:nvPr/>
          </p:nvSpPr>
          <p:spPr>
            <a:xfrm>
              <a:off x="8297806" y="2222101"/>
              <a:ext cx="1629084" cy="375430"/>
            </a:xfrm>
            <a:prstGeom prst="roundRect">
              <a:avLst/>
            </a:prstGeom>
            <a:solidFill>
              <a:srgbClr val="003366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맞춤형정보제공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9" name="그림 34828">
              <a:extLst>
                <a:ext uri="{FF2B5EF4-FFF2-40B4-BE49-F238E27FC236}">
                  <a16:creationId xmlns:a16="http://schemas.microsoft.com/office/drawing/2014/main" id="{9F21E418-41E9-8A4E-267D-9AA8AE0C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472" y="2103844"/>
              <a:ext cx="250002" cy="327280"/>
            </a:xfrm>
            <a:prstGeom prst="rect">
              <a:avLst/>
            </a:prstGeom>
          </p:spPr>
        </p:pic>
      </p:grpSp>
      <p:pic>
        <p:nvPicPr>
          <p:cNvPr id="6" name="Picture 89" descr="D:\03_제안서\00_이미지자료\ICON\gps.png">
            <a:extLst>
              <a:ext uri="{FF2B5EF4-FFF2-40B4-BE49-F238E27FC236}">
                <a16:creationId xmlns:a16="http://schemas.microsoft.com/office/drawing/2014/main" id="{C148AE4D-7F80-1778-01F7-AA4A010B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4886" y="2405418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57">
            <a:extLst>
              <a:ext uri="{FF2B5EF4-FFF2-40B4-BE49-F238E27FC236}">
                <a16:creationId xmlns:a16="http://schemas.microsoft.com/office/drawing/2014/main" id="{7D29C531-0626-BEE6-9ED0-D191619DA796}"/>
              </a:ext>
            </a:extLst>
          </p:cNvPr>
          <p:cNvSpPr/>
          <p:nvPr/>
        </p:nvSpPr>
        <p:spPr>
          <a:xfrm>
            <a:off x="2029312" y="278453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화면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UX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양쪽 모서리가 둥근 사각형 8">
            <a:extLst>
              <a:ext uri="{FF2B5EF4-FFF2-40B4-BE49-F238E27FC236}">
                <a16:creationId xmlns:a16="http://schemas.microsoft.com/office/drawing/2014/main" id="{C8366A93-214D-F52D-119D-489015A8C4E6}"/>
              </a:ext>
            </a:extLst>
          </p:cNvPr>
          <p:cNvSpPr/>
          <p:nvPr/>
        </p:nvSpPr>
        <p:spPr>
          <a:xfrm>
            <a:off x="1765264" y="326334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웹페이지 및 트렌드를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고려한 모바일 화면 중심의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설계로 이용자의 접근성을 향상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130E8-ED0F-D701-3AF9-C952F788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3" y="2649563"/>
            <a:ext cx="327280" cy="327280"/>
          </a:xfrm>
          <a:prstGeom prst="rect">
            <a:avLst/>
          </a:prstGeom>
        </p:spPr>
      </p:pic>
      <p:sp>
        <p:nvSpPr>
          <p:cNvPr id="16" name="모서리가 둥근 직사각형 57">
            <a:extLst>
              <a:ext uri="{FF2B5EF4-FFF2-40B4-BE49-F238E27FC236}">
                <a16:creationId xmlns:a16="http://schemas.microsoft.com/office/drawing/2014/main" id="{3BE009C5-1C74-6C30-437E-E7AE05810E38}"/>
              </a:ext>
            </a:extLst>
          </p:cNvPr>
          <p:cNvSpPr/>
          <p:nvPr/>
        </p:nvSpPr>
        <p:spPr>
          <a:xfrm>
            <a:off x="2034357" y="4823969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원하는 맞춤형 서비스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양쪽 모서리가 둥근 사각형 8">
            <a:extLst>
              <a:ext uri="{FF2B5EF4-FFF2-40B4-BE49-F238E27FC236}">
                <a16:creationId xmlns:a16="http://schemas.microsoft.com/office/drawing/2014/main" id="{D0717C3B-EFED-B4A5-94E7-B79FA3A54F3B}"/>
              </a:ext>
            </a:extLst>
          </p:cNvPr>
          <p:cNvSpPr/>
          <p:nvPr/>
        </p:nvSpPr>
        <p:spPr>
          <a:xfrm>
            <a:off x="1762917" y="5308514"/>
            <a:ext cx="2748932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등 사용자구성을 고려한 서비스 및 정보 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5D011A-AC2C-2653-F33C-0715DD66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29" y="4684404"/>
            <a:ext cx="327280" cy="3272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7E4449-1476-EAE8-B616-5D9B63C164EE}"/>
              </a:ext>
            </a:extLst>
          </p:cNvPr>
          <p:cNvSpPr/>
          <p:nvPr/>
        </p:nvSpPr>
        <p:spPr>
          <a:xfrm>
            <a:off x="1802021" y="2325416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설계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구성 개요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84EC6C0A-1879-67DD-4EB3-587FCCD408BD}"/>
              </a:ext>
            </a:extLst>
          </p:cNvPr>
          <p:cNvSpPr/>
          <p:nvPr/>
        </p:nvSpPr>
        <p:spPr>
          <a:xfrm>
            <a:off x="2026311" y="379609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프로세스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양쪽 모서리가 둥근 사각형 8">
            <a:extLst>
              <a:ext uri="{FF2B5EF4-FFF2-40B4-BE49-F238E27FC236}">
                <a16:creationId xmlns:a16="http://schemas.microsoft.com/office/drawing/2014/main" id="{E3839BBB-96A9-A70A-BEA5-69EF32CB8CD6}"/>
              </a:ext>
            </a:extLst>
          </p:cNvPr>
          <p:cNvSpPr/>
          <p:nvPr/>
        </p:nvSpPr>
        <p:spPr>
          <a:xfrm>
            <a:off x="1762263" y="427490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서비스 프로세스가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처리되어 기관사용자들의 편의성이 증가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FB4578F-B9A7-628F-4516-A9EDC0DE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32" y="3661123"/>
            <a:ext cx="327280" cy="3272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1873842-F375-2C66-8CD8-94AEBEADFEE3}"/>
              </a:ext>
            </a:extLst>
          </p:cNvPr>
          <p:cNvGrpSpPr/>
          <p:nvPr/>
        </p:nvGrpSpPr>
        <p:grpSpPr>
          <a:xfrm>
            <a:off x="5667326" y="2394906"/>
            <a:ext cx="4932803" cy="3807369"/>
            <a:chOff x="5294965" y="2394905"/>
            <a:chExt cx="4932803" cy="38073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2533F10-276F-617C-C893-8BEBABA7F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965" y="2394905"/>
              <a:ext cx="4448226" cy="380736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F6D4FC-11A0-A07A-EEC5-E31179DB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623" y="3887693"/>
              <a:ext cx="1279145" cy="23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8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939">
            <a:extLst>
              <a:ext uri="{FF2B5EF4-FFF2-40B4-BE49-F238E27FC236}">
                <a16:creationId xmlns:a16="http://schemas.microsoft.com/office/drawing/2014/main" id="{F1F93880-89F4-553C-038F-BF01A3E86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763" y="1914525"/>
            <a:ext cx="3636962" cy="614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Ⅰ. </a:t>
            </a:r>
            <a:r>
              <a:rPr kumimoji="1" lang="ko-KR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사업 개요</a:t>
            </a:r>
          </a:p>
        </p:txBody>
      </p:sp>
      <p:sp>
        <p:nvSpPr>
          <p:cNvPr id="17" name="Text Box 940">
            <a:extLst>
              <a:ext uri="{FF2B5EF4-FFF2-40B4-BE49-F238E27FC236}">
                <a16:creationId xmlns:a16="http://schemas.microsoft.com/office/drawing/2014/main" id="{24F4CBD9-3679-4546-2AC9-CDAC8F1F1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679700"/>
            <a:ext cx="4284662" cy="615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Ⅱ. </a:t>
            </a:r>
            <a:r>
              <a:rPr kumimoji="1" lang="ko-KR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사업 기본계획</a:t>
            </a:r>
          </a:p>
        </p:txBody>
      </p:sp>
      <p:sp>
        <p:nvSpPr>
          <p:cNvPr id="39" name="Text Box 940">
            <a:extLst>
              <a:ext uri="{FF2B5EF4-FFF2-40B4-BE49-F238E27FC236}">
                <a16:creationId xmlns:a16="http://schemas.microsoft.com/office/drawing/2014/main" id="{FC509CCB-EC61-459D-3542-DC8262A0F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3498850"/>
            <a:ext cx="4164012" cy="615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Ⅲ. </a:t>
            </a:r>
            <a:r>
              <a:rPr kumimoji="1" lang="ko-KR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사업 세부내용</a:t>
            </a:r>
          </a:p>
        </p:txBody>
      </p:sp>
      <p:sp>
        <p:nvSpPr>
          <p:cNvPr id="24581" name="Text Box 27">
            <a:extLst>
              <a:ext uri="{FF2B5EF4-FFF2-40B4-BE49-F238E27FC236}">
                <a16:creationId xmlns:a16="http://schemas.microsoft.com/office/drawing/2014/main" id="{D8E030F4-2F72-97E5-5D6A-C75D6FE2B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57163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CONTENTS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582" name="Text Box 939">
            <a:extLst>
              <a:ext uri="{FF2B5EF4-FFF2-40B4-BE49-F238E27FC236}">
                <a16:creationId xmlns:a16="http://schemas.microsoft.com/office/drawing/2014/main" id="{0EEF5D47-8FEE-BC75-CA00-D25B7C93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1755775"/>
            <a:ext cx="3941762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b="1" i="0" u="none" strike="noStrike" kern="1200" cap="none" spc="0" normalizeH="0" baseline="0" noProof="0">
                <a:ln>
                  <a:noFill/>
                </a:ln>
                <a:solidFill>
                  <a:srgbClr val="3D47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Contents…</a:t>
            </a:r>
            <a:endParaRPr kumimoji="1" lang="ko-KR" altLang="en-US" sz="5000" b="1" i="0" u="none" strike="noStrike" kern="1200" cap="none" spc="0" normalizeH="0" baseline="0" noProof="0">
              <a:ln>
                <a:noFill/>
              </a:ln>
              <a:solidFill>
                <a:srgbClr val="3D478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1EE1CE-10D8-6C17-94A5-28A1DC7F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4" y="2394906"/>
            <a:ext cx="4449898" cy="3808800"/>
          </a:xfrm>
          <a:prstGeom prst="rect">
            <a:avLst/>
          </a:prstGeom>
        </p:spPr>
      </p:pic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4833" name="Rectangle 4">
            <a:extLst>
              <a:ext uri="{FF2B5EF4-FFF2-40B4-BE49-F238E27FC236}">
                <a16:creationId xmlns:a16="http://schemas.microsoft.com/office/drawing/2014/main" id="{89B65B58-03B8-1604-E0B6-571FAED2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01C926-2D8D-1411-8C2E-AB608886D8D2}"/>
              </a:ext>
            </a:extLst>
          </p:cNvPr>
          <p:cNvGrpSpPr/>
          <p:nvPr/>
        </p:nvGrpSpPr>
        <p:grpSpPr>
          <a:xfrm>
            <a:off x="3387874" y="1756222"/>
            <a:ext cx="1580356" cy="478920"/>
            <a:chOff x="1962051" y="2103844"/>
            <a:chExt cx="1629084" cy="493687"/>
          </a:xfrm>
        </p:grpSpPr>
        <p:sp>
          <p:nvSpPr>
            <p:cNvPr id="30" name="모서리가 둥근 직사각형 57">
              <a:extLst>
                <a:ext uri="{FF2B5EF4-FFF2-40B4-BE49-F238E27FC236}">
                  <a16:creationId xmlns:a16="http://schemas.microsoft.com/office/drawing/2014/main" id="{9C89C654-0F33-B910-4570-FAD753351B8F}"/>
                </a:ext>
              </a:extLst>
            </p:cNvPr>
            <p:cNvSpPr/>
            <p:nvPr/>
          </p:nvSpPr>
          <p:spPr>
            <a:xfrm>
              <a:off x="1962051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456D60A-3583-1E88-9008-53B5EE59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152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16" name="그룹 34815">
            <a:extLst>
              <a:ext uri="{FF2B5EF4-FFF2-40B4-BE49-F238E27FC236}">
                <a16:creationId xmlns:a16="http://schemas.microsoft.com/office/drawing/2014/main" id="{BD78F4ED-AFBE-DFCF-A72F-E7471DF8B38F}"/>
              </a:ext>
            </a:extLst>
          </p:cNvPr>
          <p:cNvGrpSpPr/>
          <p:nvPr/>
        </p:nvGrpSpPr>
        <p:grpSpPr>
          <a:xfrm>
            <a:off x="1520324" y="1756222"/>
            <a:ext cx="1580356" cy="478920"/>
            <a:chOff x="249170" y="2103844"/>
            <a:chExt cx="1629084" cy="493687"/>
          </a:xfrm>
        </p:grpSpPr>
        <p:sp>
          <p:nvSpPr>
            <p:cNvPr id="34817" name="모서리가 둥근 직사각형 57">
              <a:extLst>
                <a:ext uri="{FF2B5EF4-FFF2-40B4-BE49-F238E27FC236}">
                  <a16:creationId xmlns:a16="http://schemas.microsoft.com/office/drawing/2014/main" id="{036796CB-6F7F-394B-4626-525E6A77E6C8}"/>
                </a:ext>
              </a:extLst>
            </p:cNvPr>
            <p:cNvSpPr/>
            <p:nvPr/>
          </p:nvSpPr>
          <p:spPr>
            <a:xfrm>
              <a:off x="249170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 정보제공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4819" name="그림 34818">
              <a:extLst>
                <a:ext uri="{FF2B5EF4-FFF2-40B4-BE49-F238E27FC236}">
                  <a16:creationId xmlns:a16="http://schemas.microsoft.com/office/drawing/2014/main" id="{794AC28E-AB95-4D53-627E-76384C17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51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0" name="그룹 34819">
            <a:extLst>
              <a:ext uri="{FF2B5EF4-FFF2-40B4-BE49-F238E27FC236}">
                <a16:creationId xmlns:a16="http://schemas.microsoft.com/office/drawing/2014/main" id="{06AFFA8C-DB73-7F0B-A7B2-E3A2EDB05E93}"/>
              </a:ext>
            </a:extLst>
          </p:cNvPr>
          <p:cNvGrpSpPr/>
          <p:nvPr/>
        </p:nvGrpSpPr>
        <p:grpSpPr>
          <a:xfrm>
            <a:off x="5255423" y="1756222"/>
            <a:ext cx="1580356" cy="478920"/>
            <a:chOff x="3623873" y="2103844"/>
            <a:chExt cx="1629084" cy="493687"/>
          </a:xfrm>
        </p:grpSpPr>
        <p:sp>
          <p:nvSpPr>
            <p:cNvPr id="34822" name="모서리가 둥근 직사각형 57">
              <a:extLst>
                <a:ext uri="{FF2B5EF4-FFF2-40B4-BE49-F238E27FC236}">
                  <a16:creationId xmlns:a16="http://schemas.microsoft.com/office/drawing/2014/main" id="{F3784883-F2CB-D7DB-7650-92B50AFC7EF7}"/>
                </a:ext>
              </a:extLst>
            </p:cNvPr>
            <p:cNvSpPr/>
            <p:nvPr/>
          </p:nvSpPr>
          <p:spPr>
            <a:xfrm>
              <a:off x="3623873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메뉴의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단순화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모바일형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3" name="그림 34822">
              <a:extLst>
                <a:ext uri="{FF2B5EF4-FFF2-40B4-BE49-F238E27FC236}">
                  <a16:creationId xmlns:a16="http://schemas.microsoft.com/office/drawing/2014/main" id="{46D8D272-30C7-2951-5828-F9178687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4254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4" name="그룹 34823">
            <a:extLst>
              <a:ext uri="{FF2B5EF4-FFF2-40B4-BE49-F238E27FC236}">
                <a16:creationId xmlns:a16="http://schemas.microsoft.com/office/drawing/2014/main" id="{62FE1038-6EBA-7A1F-07AA-16A623BC6FC2}"/>
              </a:ext>
            </a:extLst>
          </p:cNvPr>
          <p:cNvGrpSpPr/>
          <p:nvPr/>
        </p:nvGrpSpPr>
        <p:grpSpPr>
          <a:xfrm>
            <a:off x="7122973" y="1756222"/>
            <a:ext cx="1609606" cy="478920"/>
            <a:chOff x="5296396" y="2103844"/>
            <a:chExt cx="1659236" cy="493687"/>
          </a:xfrm>
        </p:grpSpPr>
        <p:sp>
          <p:nvSpPr>
            <p:cNvPr id="34825" name="모서리가 둥근 직사각형 57">
              <a:extLst>
                <a:ext uri="{FF2B5EF4-FFF2-40B4-BE49-F238E27FC236}">
                  <a16:creationId xmlns:a16="http://schemas.microsoft.com/office/drawing/2014/main" id="{540CFCA9-1120-38B4-8693-5783B493FEFA}"/>
                </a:ext>
              </a:extLst>
            </p:cNvPr>
            <p:cNvSpPr/>
            <p:nvPr/>
          </p:nvSpPr>
          <p:spPr>
            <a:xfrm>
              <a:off x="5326548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 정보는 한손으로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모바일화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6" name="그림 34825">
              <a:extLst>
                <a:ext uri="{FF2B5EF4-FFF2-40B4-BE49-F238E27FC236}">
                  <a16:creationId xmlns:a16="http://schemas.microsoft.com/office/drawing/2014/main" id="{2BD1C11E-50BD-F675-FF3C-E4B601E0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396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34827" name="그룹 34826">
            <a:extLst>
              <a:ext uri="{FF2B5EF4-FFF2-40B4-BE49-F238E27FC236}">
                <a16:creationId xmlns:a16="http://schemas.microsoft.com/office/drawing/2014/main" id="{F8E79831-1778-FCDC-82F0-8BF6BDC34965}"/>
              </a:ext>
            </a:extLst>
          </p:cNvPr>
          <p:cNvGrpSpPr/>
          <p:nvPr/>
        </p:nvGrpSpPr>
        <p:grpSpPr>
          <a:xfrm>
            <a:off x="9019773" y="1756222"/>
            <a:ext cx="1580356" cy="478920"/>
            <a:chOff x="8297806" y="2103844"/>
            <a:chExt cx="1629084" cy="493687"/>
          </a:xfrm>
        </p:grpSpPr>
        <p:sp>
          <p:nvSpPr>
            <p:cNvPr id="34828" name="모서리가 둥근 직사각형 57">
              <a:extLst>
                <a:ext uri="{FF2B5EF4-FFF2-40B4-BE49-F238E27FC236}">
                  <a16:creationId xmlns:a16="http://schemas.microsoft.com/office/drawing/2014/main" id="{1E55B1E9-B3A4-47AB-7BB6-4906EDF1260B}"/>
                </a:ext>
              </a:extLst>
            </p:cNvPr>
            <p:cNvSpPr/>
            <p:nvPr/>
          </p:nvSpPr>
          <p:spPr>
            <a:xfrm>
              <a:off x="8297806" y="2222101"/>
              <a:ext cx="1629084" cy="375430"/>
            </a:xfrm>
            <a:prstGeom prst="roundRect">
              <a:avLst/>
            </a:prstGeom>
            <a:solidFill>
              <a:srgbClr val="003366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1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  <a:endParaRPr lang="en-US" altLang="ko-KR" sz="11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맞춤형정보제공</a:t>
              </a:r>
              <a:r>
                <a:rPr lang="en-US" altLang="ko-KR" sz="11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34829" name="그림 34828">
              <a:extLst>
                <a:ext uri="{FF2B5EF4-FFF2-40B4-BE49-F238E27FC236}">
                  <a16:creationId xmlns:a16="http://schemas.microsoft.com/office/drawing/2014/main" id="{9F21E418-41E9-8A4E-267D-9AA8AE0C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472" y="2103844"/>
              <a:ext cx="250002" cy="327280"/>
            </a:xfrm>
            <a:prstGeom prst="rect">
              <a:avLst/>
            </a:prstGeom>
          </p:spPr>
        </p:pic>
      </p:grpSp>
      <p:pic>
        <p:nvPicPr>
          <p:cNvPr id="6" name="Picture 89" descr="D:\03_제안서\00_이미지자료\ICON\gps.png">
            <a:extLst>
              <a:ext uri="{FF2B5EF4-FFF2-40B4-BE49-F238E27FC236}">
                <a16:creationId xmlns:a16="http://schemas.microsoft.com/office/drawing/2014/main" id="{C148AE4D-7F80-1778-01F7-AA4A010B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4886" y="2405418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57">
            <a:extLst>
              <a:ext uri="{FF2B5EF4-FFF2-40B4-BE49-F238E27FC236}">
                <a16:creationId xmlns:a16="http://schemas.microsoft.com/office/drawing/2014/main" id="{7D29C531-0626-BEE6-9ED0-D191619DA796}"/>
              </a:ext>
            </a:extLst>
          </p:cNvPr>
          <p:cNvSpPr/>
          <p:nvPr/>
        </p:nvSpPr>
        <p:spPr>
          <a:xfrm>
            <a:off x="2029312" y="278453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화면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중심의 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UX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양쪽 모서리가 둥근 사각형 8">
            <a:extLst>
              <a:ext uri="{FF2B5EF4-FFF2-40B4-BE49-F238E27FC236}">
                <a16:creationId xmlns:a16="http://schemas.microsoft.com/office/drawing/2014/main" id="{C8366A93-214D-F52D-119D-489015A8C4E6}"/>
              </a:ext>
            </a:extLst>
          </p:cNvPr>
          <p:cNvSpPr/>
          <p:nvPr/>
        </p:nvSpPr>
        <p:spPr>
          <a:xfrm>
            <a:off x="1765264" y="326334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웹페이지 및 트렌드를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고려한 모바일 화면 중심의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설계로 이용자의 접근성을 향상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130E8-ED0F-D701-3AF9-C952F788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33" y="2649563"/>
            <a:ext cx="327280" cy="327280"/>
          </a:xfrm>
          <a:prstGeom prst="rect">
            <a:avLst/>
          </a:prstGeom>
        </p:spPr>
      </p:pic>
      <p:sp>
        <p:nvSpPr>
          <p:cNvPr id="16" name="모서리가 둥근 직사각형 57">
            <a:extLst>
              <a:ext uri="{FF2B5EF4-FFF2-40B4-BE49-F238E27FC236}">
                <a16:creationId xmlns:a16="http://schemas.microsoft.com/office/drawing/2014/main" id="{3BE009C5-1C74-6C30-437E-E7AE05810E38}"/>
              </a:ext>
            </a:extLst>
          </p:cNvPr>
          <p:cNvSpPr/>
          <p:nvPr/>
        </p:nvSpPr>
        <p:spPr>
          <a:xfrm>
            <a:off x="2034357" y="4823969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사용자가 원하는 맞춤형 서비스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양쪽 모서리가 둥근 사각형 8">
            <a:extLst>
              <a:ext uri="{FF2B5EF4-FFF2-40B4-BE49-F238E27FC236}">
                <a16:creationId xmlns:a16="http://schemas.microsoft.com/office/drawing/2014/main" id="{D0717C3B-EFED-B4A5-94E7-B79FA3A54F3B}"/>
              </a:ext>
            </a:extLst>
          </p:cNvPr>
          <p:cNvSpPr/>
          <p:nvPr/>
        </p:nvSpPr>
        <p:spPr>
          <a:xfrm>
            <a:off x="1762917" y="5308514"/>
            <a:ext cx="2748932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등 사용자구성을 고려한 서비스 및 정보 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5D011A-AC2C-2653-F33C-0715DD66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29" y="4684404"/>
            <a:ext cx="327280" cy="3272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7E4449-1476-EAE8-B616-5D9B63C164EE}"/>
              </a:ext>
            </a:extLst>
          </p:cNvPr>
          <p:cNvSpPr/>
          <p:nvPr/>
        </p:nvSpPr>
        <p:spPr>
          <a:xfrm>
            <a:off x="1802021" y="2325416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설계</a:t>
            </a: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구성 개요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84EC6C0A-1879-67DD-4EB3-587FCCD408BD}"/>
              </a:ext>
            </a:extLst>
          </p:cNvPr>
          <p:cNvSpPr/>
          <p:nvPr/>
        </p:nvSpPr>
        <p:spPr>
          <a:xfrm>
            <a:off x="2026311" y="379609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프로세스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양쪽 모서리가 둥근 사각형 8">
            <a:extLst>
              <a:ext uri="{FF2B5EF4-FFF2-40B4-BE49-F238E27FC236}">
                <a16:creationId xmlns:a16="http://schemas.microsoft.com/office/drawing/2014/main" id="{E3839BBB-96A9-A70A-BEA5-69EF32CB8CD6}"/>
              </a:ext>
            </a:extLst>
          </p:cNvPr>
          <p:cNvSpPr/>
          <p:nvPr/>
        </p:nvSpPr>
        <p:spPr>
          <a:xfrm>
            <a:off x="1762263" y="4274900"/>
            <a:ext cx="2749586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서비스 프로세스가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처리되어 기관사용자들의 편의성이 증가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FB4578F-B9A7-628F-4516-A9EDC0DE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32" y="3661123"/>
            <a:ext cx="327280" cy="3272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DDA45A-8E4A-BEF4-71DD-2B473360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9" y="3889765"/>
            <a:ext cx="1278000" cy="23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8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6963F25-1AB0-90BE-938A-4D50CCC88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34" y="2271018"/>
            <a:ext cx="1738800" cy="3905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48D200-A562-058F-0C46-210C0096C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34" y="2271018"/>
            <a:ext cx="1738800" cy="3905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277E0D-03B1-FB21-4B2B-3E4B5E947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62" y="2271018"/>
            <a:ext cx="1346898" cy="42098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5042D60-5735-E292-6AC7-EB98F2D43583}"/>
              </a:ext>
            </a:extLst>
          </p:cNvPr>
          <p:cNvGrpSpPr/>
          <p:nvPr/>
        </p:nvGrpSpPr>
        <p:grpSpPr>
          <a:xfrm>
            <a:off x="1076138" y="1772383"/>
            <a:ext cx="4090803" cy="364103"/>
            <a:chOff x="1076138" y="1715233"/>
            <a:chExt cx="4090803" cy="364103"/>
          </a:xfrm>
        </p:grpSpPr>
        <p:sp>
          <p:nvSpPr>
            <p:cNvPr id="34846" name="직사각형 34845">
              <a:extLst>
                <a:ext uri="{FF2B5EF4-FFF2-40B4-BE49-F238E27FC236}">
                  <a16:creationId xmlns:a16="http://schemas.microsoft.com/office/drawing/2014/main" id="{CD9D44B7-EC02-DE82-C99B-A3064A837E45}"/>
                </a:ext>
              </a:extLst>
            </p:cNvPr>
            <p:cNvSpPr/>
            <p:nvPr/>
          </p:nvSpPr>
          <p:spPr>
            <a:xfrm>
              <a:off x="1321462" y="1715233"/>
              <a:ext cx="3845479" cy="3641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en-US" altLang="ko-KR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UI UX </a:t>
              </a:r>
              <a:r>
                <a:rPr lang="ko-KR" altLang="en-US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주요 전략 </a:t>
              </a:r>
            </a:p>
          </p:txBody>
        </p:sp>
        <p:pic>
          <p:nvPicPr>
            <p:cNvPr id="34847" name="Picture 89" descr="D:\03_제안서\00_이미지자료\ICON\gps.png">
              <a:extLst>
                <a:ext uri="{FF2B5EF4-FFF2-40B4-BE49-F238E27FC236}">
                  <a16:creationId xmlns:a16="http://schemas.microsoft.com/office/drawing/2014/main" id="{01357C83-FE4D-747E-8F20-C98567D32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5626" y="1809814"/>
              <a:ext cx="227889" cy="20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848" name="모서리가 둥근 직사각형 57">
            <a:extLst>
              <a:ext uri="{FF2B5EF4-FFF2-40B4-BE49-F238E27FC236}">
                <a16:creationId xmlns:a16="http://schemas.microsoft.com/office/drawing/2014/main" id="{E98FC916-1A12-8403-3966-18BEC711FE39}"/>
              </a:ext>
            </a:extLst>
          </p:cNvPr>
          <p:cNvSpPr/>
          <p:nvPr/>
        </p:nvSpPr>
        <p:spPr>
          <a:xfrm>
            <a:off x="1550052" y="2214328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메뉴의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단순화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모바일형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4849" name="양쪽 모서리가 둥근 사각형 8">
            <a:extLst>
              <a:ext uri="{FF2B5EF4-FFF2-40B4-BE49-F238E27FC236}">
                <a16:creationId xmlns:a16="http://schemas.microsoft.com/office/drawing/2014/main" id="{5CE1D4DD-EFBD-C038-74A5-3554A4BB5753}"/>
              </a:ext>
            </a:extLst>
          </p:cNvPr>
          <p:cNvSpPr/>
          <p:nvPr/>
        </p:nvSpPr>
        <p:spPr>
          <a:xfrm>
            <a:off x="1286004" y="2693136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접속시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메뉴구조를 단순화하여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찾기쉽고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 편리하게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UX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50" name="그림 34849">
            <a:extLst>
              <a:ext uri="{FF2B5EF4-FFF2-40B4-BE49-F238E27FC236}">
                <a16:creationId xmlns:a16="http://schemas.microsoft.com/office/drawing/2014/main" id="{E96C0EEA-DF34-640C-4D8F-690EBF57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973" y="2079359"/>
            <a:ext cx="327280" cy="327280"/>
          </a:xfrm>
          <a:prstGeom prst="rect">
            <a:avLst/>
          </a:prstGeom>
        </p:spPr>
      </p:pic>
      <p:sp>
        <p:nvSpPr>
          <p:cNvPr id="34851" name="직사각형 34850">
            <a:extLst>
              <a:ext uri="{FF2B5EF4-FFF2-40B4-BE49-F238E27FC236}">
                <a16:creationId xmlns:a16="http://schemas.microsoft.com/office/drawing/2014/main" id="{0459050A-AAEA-F4B9-1B4C-96AB681365B9}"/>
              </a:ext>
            </a:extLst>
          </p:cNvPr>
          <p:cNvSpPr/>
          <p:nvPr/>
        </p:nvSpPr>
        <p:spPr>
          <a:xfrm>
            <a:off x="9686925" y="3310685"/>
            <a:ext cx="1504950" cy="2179316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365AB2-3B62-2B53-4FFB-88E4E6F34A24}"/>
              </a:ext>
            </a:extLst>
          </p:cNvPr>
          <p:cNvGrpSpPr/>
          <p:nvPr/>
        </p:nvGrpSpPr>
        <p:grpSpPr>
          <a:xfrm>
            <a:off x="4808093" y="2821081"/>
            <a:ext cx="240161" cy="3056855"/>
            <a:chOff x="4684268" y="2821081"/>
            <a:chExt cx="240161" cy="3056855"/>
          </a:xfrm>
        </p:grpSpPr>
        <p:cxnSp>
          <p:nvCxnSpPr>
            <p:cNvPr id="34852" name="직선 연결선 34851">
              <a:extLst>
                <a:ext uri="{FF2B5EF4-FFF2-40B4-BE49-F238E27FC236}">
                  <a16:creationId xmlns:a16="http://schemas.microsoft.com/office/drawing/2014/main" id="{076C8B86-9D3F-CC5A-CA92-420557D984BA}"/>
                </a:ext>
              </a:extLst>
            </p:cNvPr>
            <p:cNvCxnSpPr/>
            <p:nvPr/>
          </p:nvCxnSpPr>
          <p:spPr>
            <a:xfrm>
              <a:off x="4684268" y="2824480"/>
              <a:ext cx="233363" cy="0"/>
            </a:xfrm>
            <a:prstGeom prst="line">
              <a:avLst/>
            </a:prstGeom>
            <a:ln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53" name="직선 연결선 34852">
              <a:extLst>
                <a:ext uri="{FF2B5EF4-FFF2-40B4-BE49-F238E27FC236}">
                  <a16:creationId xmlns:a16="http://schemas.microsoft.com/office/drawing/2014/main" id="{EA1B924A-A79E-56D1-512F-EF77C28DEE8F}"/>
                </a:ext>
              </a:extLst>
            </p:cNvPr>
            <p:cNvCxnSpPr/>
            <p:nvPr/>
          </p:nvCxnSpPr>
          <p:spPr>
            <a:xfrm flipH="1">
              <a:off x="4684268" y="2821081"/>
              <a:ext cx="2232" cy="3056855"/>
            </a:xfrm>
            <a:prstGeom prst="line">
              <a:avLst/>
            </a:prstGeom>
            <a:ln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54" name="직선 연결선 34853">
              <a:extLst>
                <a:ext uri="{FF2B5EF4-FFF2-40B4-BE49-F238E27FC236}">
                  <a16:creationId xmlns:a16="http://schemas.microsoft.com/office/drawing/2014/main" id="{0868AC38-F087-61D0-7BA4-84EAD2423905}"/>
                </a:ext>
              </a:extLst>
            </p:cNvPr>
            <p:cNvCxnSpPr/>
            <p:nvPr/>
          </p:nvCxnSpPr>
          <p:spPr>
            <a:xfrm flipH="1">
              <a:off x="4684268" y="5877936"/>
              <a:ext cx="240161" cy="0"/>
            </a:xfrm>
            <a:prstGeom prst="line">
              <a:avLst/>
            </a:prstGeom>
            <a:ln>
              <a:solidFill>
                <a:srgbClr val="D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E57238-5451-0217-21C9-EDE921923E59}"/>
              </a:ext>
            </a:extLst>
          </p:cNvPr>
          <p:cNvGrpSpPr/>
          <p:nvPr/>
        </p:nvGrpSpPr>
        <p:grpSpPr>
          <a:xfrm>
            <a:off x="1550052" y="4211786"/>
            <a:ext cx="2570103" cy="304831"/>
            <a:chOff x="1653317" y="4212593"/>
            <a:chExt cx="2570103" cy="304831"/>
          </a:xfrm>
        </p:grpSpPr>
        <p:sp>
          <p:nvSpPr>
            <p:cNvPr id="34845" name="직사각형 34844">
              <a:extLst>
                <a:ext uri="{FF2B5EF4-FFF2-40B4-BE49-F238E27FC236}">
                  <a16:creationId xmlns:a16="http://schemas.microsoft.com/office/drawing/2014/main" id="{C2527791-2878-08A4-3BB7-69A8B034B7DE}"/>
                </a:ext>
              </a:extLst>
            </p:cNvPr>
            <p:cNvSpPr/>
            <p:nvPr/>
          </p:nvSpPr>
          <p:spPr>
            <a:xfrm>
              <a:off x="1653317" y="4212593"/>
              <a:ext cx="2570103" cy="304831"/>
            </a:xfrm>
            <a:prstGeom prst="rect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55" name="TextBox 34854">
              <a:extLst>
                <a:ext uri="{FF2B5EF4-FFF2-40B4-BE49-F238E27FC236}">
                  <a16:creationId xmlns:a16="http://schemas.microsoft.com/office/drawing/2014/main" id="{7066511A-CC21-357E-EFD3-C85BFCC9711F}"/>
                </a:ext>
              </a:extLst>
            </p:cNvPr>
            <p:cNvSpPr txBox="1"/>
            <p:nvPr/>
          </p:nvSpPr>
          <p:spPr>
            <a:xfrm>
              <a:off x="1728501" y="4226289"/>
              <a:ext cx="2419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주요 사용 용도에 맞는 메인 </a:t>
              </a:r>
              <a:r>
                <a:rPr lang="en-US" altLang="ko-KR" sz="1200" dirty="0">
                  <a:solidFill>
                    <a:schemeClr val="bg1"/>
                  </a:solidFill>
                </a:rPr>
                <a:t>UI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856" name="직사각형 34855">
            <a:extLst>
              <a:ext uri="{FF2B5EF4-FFF2-40B4-BE49-F238E27FC236}">
                <a16:creationId xmlns:a16="http://schemas.microsoft.com/office/drawing/2014/main" id="{471E3AAD-E501-755E-5839-C853E75AEDAF}"/>
              </a:ext>
            </a:extLst>
          </p:cNvPr>
          <p:cNvSpPr/>
          <p:nvPr/>
        </p:nvSpPr>
        <p:spPr>
          <a:xfrm>
            <a:off x="6597026" y="2434703"/>
            <a:ext cx="248694" cy="230013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67" name="모서리가 둥근 직사각형 57">
            <a:extLst>
              <a:ext uri="{FF2B5EF4-FFF2-40B4-BE49-F238E27FC236}">
                <a16:creationId xmlns:a16="http://schemas.microsoft.com/office/drawing/2014/main" id="{4EBC1BBA-FF55-FDA1-17E1-54D82491EDB4}"/>
              </a:ext>
            </a:extLst>
          </p:cNvPr>
          <p:cNvSpPr/>
          <p:nvPr/>
        </p:nvSpPr>
        <p:spPr>
          <a:xfrm>
            <a:off x="1554443" y="3200862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맞춤형 정보제공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868" name="양쪽 모서리가 둥근 사각형 8">
            <a:extLst>
              <a:ext uri="{FF2B5EF4-FFF2-40B4-BE49-F238E27FC236}">
                <a16:creationId xmlns:a16="http://schemas.microsoft.com/office/drawing/2014/main" id="{928FCAAF-C3F9-5E1B-554A-1B5330F2B5AA}"/>
              </a:ext>
            </a:extLst>
          </p:cNvPr>
          <p:cNvSpPr/>
          <p:nvPr/>
        </p:nvSpPr>
        <p:spPr>
          <a:xfrm>
            <a:off x="1290395" y="3647126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접속시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SzPct val="100000"/>
            </a:pP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사용자 맞춤형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UX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표시</a:t>
            </a:r>
          </a:p>
        </p:txBody>
      </p:sp>
      <p:pic>
        <p:nvPicPr>
          <p:cNvPr id="34869" name="그림 34868">
            <a:extLst>
              <a:ext uri="{FF2B5EF4-FFF2-40B4-BE49-F238E27FC236}">
                <a16:creationId xmlns:a16="http://schemas.microsoft.com/office/drawing/2014/main" id="{9F336B5A-0988-231B-7D36-8E5EE3819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69" y="3083351"/>
            <a:ext cx="327280" cy="327280"/>
          </a:xfrm>
          <a:prstGeom prst="rect">
            <a:avLst/>
          </a:prstGeom>
        </p:spPr>
      </p:pic>
      <p:sp>
        <p:nvSpPr>
          <p:cNvPr id="34858" name="TextBox 34857">
            <a:extLst>
              <a:ext uri="{FF2B5EF4-FFF2-40B4-BE49-F238E27FC236}">
                <a16:creationId xmlns:a16="http://schemas.microsoft.com/office/drawing/2014/main" id="{B2C06CDB-CF9D-0776-C1B1-4B4893780509}"/>
              </a:ext>
            </a:extLst>
          </p:cNvPr>
          <p:cNvSpPr txBox="1"/>
          <p:nvPr/>
        </p:nvSpPr>
        <p:spPr>
          <a:xfrm>
            <a:off x="8313577" y="2037812"/>
            <a:ext cx="944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사이트 구성</a:t>
            </a:r>
          </a:p>
        </p:txBody>
      </p:sp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64CCEC-3540-C16C-B9DE-76B52454F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70" y="2271018"/>
            <a:ext cx="745200" cy="3371754"/>
          </a:xfrm>
          <a:prstGeom prst="rect">
            <a:avLst/>
          </a:prstGeom>
        </p:spPr>
      </p:pic>
      <p:cxnSp>
        <p:nvCxnSpPr>
          <p:cNvPr id="34857" name="직선 화살표 연결선 34856">
            <a:extLst>
              <a:ext uri="{FF2B5EF4-FFF2-40B4-BE49-F238E27FC236}">
                <a16:creationId xmlns:a16="http://schemas.microsoft.com/office/drawing/2014/main" id="{3F2A588C-C61F-05B9-867D-328723D0E419}"/>
              </a:ext>
            </a:extLst>
          </p:cNvPr>
          <p:cNvCxnSpPr>
            <a:cxnSpLocks/>
            <a:stCxn id="34856" idx="3"/>
          </p:cNvCxnSpPr>
          <p:nvPr/>
        </p:nvCxnSpPr>
        <p:spPr>
          <a:xfrm flipV="1">
            <a:off x="6845720" y="2549709"/>
            <a:ext cx="2935942" cy="1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83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77064A-D7D9-499B-2790-E1C623EC34FE}"/>
              </a:ext>
            </a:extLst>
          </p:cNvPr>
          <p:cNvGrpSpPr/>
          <p:nvPr/>
        </p:nvGrpSpPr>
        <p:grpSpPr>
          <a:xfrm>
            <a:off x="1076138" y="1772383"/>
            <a:ext cx="4090803" cy="364103"/>
            <a:chOff x="1076138" y="1715233"/>
            <a:chExt cx="4090803" cy="3641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1FD285C-8562-0D4D-8F1E-F163EDF0A687}"/>
                </a:ext>
              </a:extLst>
            </p:cNvPr>
            <p:cNvSpPr/>
            <p:nvPr/>
          </p:nvSpPr>
          <p:spPr>
            <a:xfrm>
              <a:off x="1321462" y="1715233"/>
              <a:ext cx="3845479" cy="3641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en-US" altLang="ko-KR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UI UX </a:t>
              </a:r>
              <a:r>
                <a:rPr lang="ko-KR" altLang="en-US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주요 전략 </a:t>
              </a:r>
            </a:p>
          </p:txBody>
        </p:sp>
        <p:pic>
          <p:nvPicPr>
            <p:cNvPr id="30" name="Picture 89" descr="D:\03_제안서\00_이미지자료\ICON\gps.png">
              <a:extLst>
                <a:ext uri="{FF2B5EF4-FFF2-40B4-BE49-F238E27FC236}">
                  <a16:creationId xmlns:a16="http://schemas.microsoft.com/office/drawing/2014/main" id="{739B454E-68BC-1CC3-1200-F2BAC64F8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5626" y="1809814"/>
              <a:ext cx="227889" cy="20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826" name="그림 34825">
            <a:extLst>
              <a:ext uri="{FF2B5EF4-FFF2-40B4-BE49-F238E27FC236}">
                <a16:creationId xmlns:a16="http://schemas.microsoft.com/office/drawing/2014/main" id="{01AB1805-B470-5EF1-3E7A-18D6E784A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72" y="3986454"/>
            <a:ext cx="1378800" cy="2494905"/>
          </a:xfrm>
          <a:prstGeom prst="rect">
            <a:avLst/>
          </a:prstGeom>
        </p:spPr>
      </p:pic>
      <p:pic>
        <p:nvPicPr>
          <p:cNvPr id="34824" name="그림 34823">
            <a:extLst>
              <a:ext uri="{FF2B5EF4-FFF2-40B4-BE49-F238E27FC236}">
                <a16:creationId xmlns:a16="http://schemas.microsoft.com/office/drawing/2014/main" id="{FCC41684-3C8F-6EEC-404D-EB83FE456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89" y="3986454"/>
            <a:ext cx="1378800" cy="2494905"/>
          </a:xfrm>
          <a:prstGeom prst="rect">
            <a:avLst/>
          </a:prstGeom>
        </p:spPr>
      </p:pic>
      <p:pic>
        <p:nvPicPr>
          <p:cNvPr id="34822" name="그림 34821">
            <a:extLst>
              <a:ext uri="{FF2B5EF4-FFF2-40B4-BE49-F238E27FC236}">
                <a16:creationId xmlns:a16="http://schemas.microsoft.com/office/drawing/2014/main" id="{8EFA6251-A99D-3544-E480-DC8E7A5DA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57" y="2178441"/>
            <a:ext cx="1378800" cy="2494905"/>
          </a:xfrm>
          <a:prstGeom prst="rect">
            <a:avLst/>
          </a:prstGeom>
        </p:spPr>
      </p:pic>
      <p:pic>
        <p:nvPicPr>
          <p:cNvPr id="34819" name="그림 34818">
            <a:extLst>
              <a:ext uri="{FF2B5EF4-FFF2-40B4-BE49-F238E27FC236}">
                <a16:creationId xmlns:a16="http://schemas.microsoft.com/office/drawing/2014/main" id="{72C32CFA-1A28-E2B8-1903-A5D8FE9D5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68" y="2178441"/>
            <a:ext cx="1378800" cy="2494905"/>
          </a:xfrm>
          <a:prstGeom prst="rect">
            <a:avLst/>
          </a:prstGeom>
        </p:spPr>
      </p:pic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sp>
        <p:nvSpPr>
          <p:cNvPr id="6" name="모서리가 둥근 직사각형 57">
            <a:extLst>
              <a:ext uri="{FF2B5EF4-FFF2-40B4-BE49-F238E27FC236}">
                <a16:creationId xmlns:a16="http://schemas.microsoft.com/office/drawing/2014/main" id="{03A6D5D9-8F67-8F95-5910-997F3CD2B8D4}"/>
              </a:ext>
            </a:extLst>
          </p:cNvPr>
          <p:cNvSpPr/>
          <p:nvPr/>
        </p:nvSpPr>
        <p:spPr>
          <a:xfrm>
            <a:off x="1503868" y="2211435"/>
            <a:ext cx="2255332" cy="379354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바이오 정보 확인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 서비스 제공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양쪽 모서리가 둥근 사각형 8">
            <a:extLst>
              <a:ext uri="{FF2B5EF4-FFF2-40B4-BE49-F238E27FC236}">
                <a16:creationId xmlns:a16="http://schemas.microsoft.com/office/drawing/2014/main" id="{A3B73473-5EA9-B27D-F7FB-CDF56AD0D4DD}"/>
              </a:ext>
            </a:extLst>
          </p:cNvPr>
          <p:cNvSpPr/>
          <p:nvPr/>
        </p:nvSpPr>
        <p:spPr>
          <a:xfrm>
            <a:off x="1268059" y="2662651"/>
            <a:ext cx="3181321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위치기반지도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연구자원을 비롯한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바이오정보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기관사용자의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바이오정보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등록에 필요한 서비스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9845DC-2DD6-B17E-CDA9-40B778852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05" y="2067894"/>
            <a:ext cx="321252" cy="3307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970C46-8DA5-415E-365E-1F6B0BB2F047}"/>
              </a:ext>
            </a:extLst>
          </p:cNvPr>
          <p:cNvSpPr/>
          <p:nvPr/>
        </p:nvSpPr>
        <p:spPr>
          <a:xfrm>
            <a:off x="3435499" y="3115030"/>
            <a:ext cx="5245102" cy="6530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1F9A93-E70C-2E0A-14C1-CF8FDC2EB570}"/>
              </a:ext>
            </a:extLst>
          </p:cNvPr>
          <p:cNvSpPr/>
          <p:nvPr/>
        </p:nvSpPr>
        <p:spPr>
          <a:xfrm>
            <a:off x="7501349" y="1929948"/>
            <a:ext cx="1798375" cy="18166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F6C3A-D194-710D-CE0A-C24B496BED19}"/>
              </a:ext>
            </a:extLst>
          </p:cNvPr>
          <p:cNvSpPr/>
          <p:nvPr/>
        </p:nvSpPr>
        <p:spPr>
          <a:xfrm>
            <a:off x="2259078" y="3709478"/>
            <a:ext cx="1410988" cy="167582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828" name="그룹 34827">
            <a:extLst>
              <a:ext uri="{FF2B5EF4-FFF2-40B4-BE49-F238E27FC236}">
                <a16:creationId xmlns:a16="http://schemas.microsoft.com/office/drawing/2014/main" id="{CDDC6B0C-E66E-0818-61DC-1765D3E2D34E}"/>
              </a:ext>
            </a:extLst>
          </p:cNvPr>
          <p:cNvGrpSpPr/>
          <p:nvPr/>
        </p:nvGrpSpPr>
        <p:grpSpPr>
          <a:xfrm>
            <a:off x="4569908" y="1895145"/>
            <a:ext cx="1534872" cy="230832"/>
            <a:chOff x="4665357" y="1895145"/>
            <a:chExt cx="1534872" cy="2308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88DE96-49FB-0766-3885-84FDC0D8CB95}"/>
                </a:ext>
              </a:extLst>
            </p:cNvPr>
            <p:cNvSpPr/>
            <p:nvPr/>
          </p:nvSpPr>
          <p:spPr>
            <a:xfrm>
              <a:off x="4665357" y="1929680"/>
              <a:ext cx="1490002" cy="161762"/>
            </a:xfrm>
            <a:prstGeom prst="rect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E9CFB7-7615-F798-A733-46EA2D06C249}"/>
                </a:ext>
              </a:extLst>
            </p:cNvPr>
            <p:cNvSpPr txBox="1"/>
            <p:nvPr/>
          </p:nvSpPr>
          <p:spPr>
            <a:xfrm>
              <a:off x="4665357" y="1895145"/>
              <a:ext cx="15348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01. </a:t>
              </a:r>
              <a:r>
                <a:rPr lang="ko-KR" altLang="en-US" sz="9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배너</a:t>
              </a:r>
              <a:r>
                <a:rPr lang="en-US" altLang="ko-KR" sz="9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커뮤니티 확인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3D8C8C-6EE2-164A-3FB7-8F1DE0653C5F}"/>
              </a:ext>
            </a:extLst>
          </p:cNvPr>
          <p:cNvSpPr txBox="1"/>
          <p:nvPr/>
        </p:nvSpPr>
        <p:spPr>
          <a:xfrm>
            <a:off x="7525486" y="1895145"/>
            <a:ext cx="1862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9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바이오코디네이션</a:t>
            </a:r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70407-B533-76EA-1F17-6CD50559749A}"/>
              </a:ext>
            </a:extLst>
          </p:cNvPr>
          <p:cNvSpPr txBox="1"/>
          <p:nvPr/>
        </p:nvSpPr>
        <p:spPr>
          <a:xfrm>
            <a:off x="2268387" y="3689886"/>
            <a:ext cx="1404404" cy="23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ea typeface="다음_Regular" panose="02000603060000000000"/>
              </a:rPr>
              <a:t>03. </a:t>
            </a:r>
            <a:r>
              <a:rPr lang="ko-KR" altLang="en-US" sz="900" dirty="0">
                <a:solidFill>
                  <a:schemeClr val="bg1"/>
                </a:solidFill>
                <a:ea typeface="다음_Regular" panose="02000603060000000000"/>
              </a:rPr>
              <a:t>장비 포토존 </a:t>
            </a:r>
          </a:p>
        </p:txBody>
      </p:sp>
      <p:sp>
        <p:nvSpPr>
          <p:cNvPr id="17" name="오른쪽 화살표 6">
            <a:extLst>
              <a:ext uri="{FF2B5EF4-FFF2-40B4-BE49-F238E27FC236}">
                <a16:creationId xmlns:a16="http://schemas.microsoft.com/office/drawing/2014/main" id="{D12B0061-9E85-0155-9DF7-8225B5045E2C}"/>
              </a:ext>
            </a:extLst>
          </p:cNvPr>
          <p:cNvSpPr/>
          <p:nvPr/>
        </p:nvSpPr>
        <p:spPr>
          <a:xfrm>
            <a:off x="6632957" y="3186197"/>
            <a:ext cx="215040" cy="200831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53">
            <a:extLst>
              <a:ext uri="{FF2B5EF4-FFF2-40B4-BE49-F238E27FC236}">
                <a16:creationId xmlns:a16="http://schemas.microsoft.com/office/drawing/2014/main" id="{28B7CF11-EDC4-3187-FBF7-AAB2346C5331}"/>
              </a:ext>
            </a:extLst>
          </p:cNvPr>
          <p:cNvSpPr/>
          <p:nvPr/>
        </p:nvSpPr>
        <p:spPr>
          <a:xfrm>
            <a:off x="10158249" y="3186197"/>
            <a:ext cx="215040" cy="200831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DF7C39-59C2-8CBC-FD39-3372BB9897FE}"/>
              </a:ext>
            </a:extLst>
          </p:cNvPr>
          <p:cNvSpPr/>
          <p:nvPr/>
        </p:nvSpPr>
        <p:spPr>
          <a:xfrm>
            <a:off x="1503869" y="3123678"/>
            <a:ext cx="1856834" cy="452586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454DF6-259A-6B5A-FA92-232ED0304CAB}"/>
              </a:ext>
            </a:extLst>
          </p:cNvPr>
          <p:cNvSpPr txBox="1"/>
          <p:nvPr/>
        </p:nvSpPr>
        <p:spPr>
          <a:xfrm>
            <a:off x="1503868" y="3139435"/>
            <a:ext cx="19498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위치기반 바이오 맵</a:t>
            </a:r>
            <a:r>
              <a:rPr lang="en-US" altLang="ko-KR" sz="1050" dirty="0"/>
              <a:t>, </a:t>
            </a:r>
          </a:p>
          <a:p>
            <a:r>
              <a:rPr lang="ko-KR" altLang="en-US" sz="1050" dirty="0"/>
              <a:t>바이오 정보 서비스 제공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14B26F-13C6-3640-EF5B-F601000E199F}"/>
              </a:ext>
            </a:extLst>
          </p:cNvPr>
          <p:cNvCxnSpPr/>
          <p:nvPr/>
        </p:nvCxnSpPr>
        <p:spPr>
          <a:xfrm>
            <a:off x="3360703" y="3339890"/>
            <a:ext cx="1125063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화살표 6">
            <a:extLst>
              <a:ext uri="{FF2B5EF4-FFF2-40B4-BE49-F238E27FC236}">
                <a16:creationId xmlns:a16="http://schemas.microsoft.com/office/drawing/2014/main" id="{38DDAF28-04BB-78C4-7683-09C04F789E98}"/>
              </a:ext>
            </a:extLst>
          </p:cNvPr>
          <p:cNvSpPr/>
          <p:nvPr/>
        </p:nvSpPr>
        <p:spPr>
          <a:xfrm>
            <a:off x="5122304" y="5143341"/>
            <a:ext cx="215040" cy="200831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86CFB0-F40E-F4F9-6868-ED3A29537A07}"/>
              </a:ext>
            </a:extLst>
          </p:cNvPr>
          <p:cNvSpPr/>
          <p:nvPr/>
        </p:nvSpPr>
        <p:spPr>
          <a:xfrm>
            <a:off x="6120446" y="3634082"/>
            <a:ext cx="1410988" cy="305011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214FD6-E0A4-DF2D-D8F9-28A9578E1F29}"/>
              </a:ext>
            </a:extLst>
          </p:cNvPr>
          <p:cNvSpPr txBox="1"/>
          <p:nvPr/>
        </p:nvSpPr>
        <p:spPr>
          <a:xfrm>
            <a:off x="6129756" y="3601921"/>
            <a:ext cx="140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ea typeface="다음_Regular" panose="02000603060000000000"/>
              </a:rPr>
              <a:t>04. </a:t>
            </a:r>
            <a:r>
              <a:rPr lang="ko-KR" altLang="en-US" sz="900" dirty="0">
                <a:solidFill>
                  <a:schemeClr val="bg1"/>
                </a:solidFill>
                <a:ea typeface="다음_Regular" panose="02000603060000000000"/>
              </a:rPr>
              <a:t>시설</a:t>
            </a:r>
            <a:r>
              <a:rPr lang="en-US" altLang="ko-KR" sz="900" dirty="0">
                <a:solidFill>
                  <a:schemeClr val="bg1"/>
                </a:solidFill>
                <a:ea typeface="다음_Regular" panose="02000603060000000000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ea typeface="다음_Regular" panose="02000603060000000000"/>
              </a:rPr>
              <a:t>장비 등록 및 바이오 정보 메뉴</a:t>
            </a:r>
          </a:p>
        </p:txBody>
      </p:sp>
      <p:grpSp>
        <p:nvGrpSpPr>
          <p:cNvPr id="34830" name="그룹 34829">
            <a:extLst>
              <a:ext uri="{FF2B5EF4-FFF2-40B4-BE49-F238E27FC236}">
                <a16:creationId xmlns:a16="http://schemas.microsoft.com/office/drawing/2014/main" id="{C909AA30-FEB2-9401-75C2-9805207A6AB5}"/>
              </a:ext>
            </a:extLst>
          </p:cNvPr>
          <p:cNvGrpSpPr/>
          <p:nvPr/>
        </p:nvGrpSpPr>
        <p:grpSpPr>
          <a:xfrm>
            <a:off x="9477189" y="3583450"/>
            <a:ext cx="1577160" cy="369332"/>
            <a:chOff x="9570432" y="3583450"/>
            <a:chExt cx="1577160" cy="36933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7EEC89E-8FA8-956D-D039-200355AC2213}"/>
                </a:ext>
              </a:extLst>
            </p:cNvPr>
            <p:cNvSpPr/>
            <p:nvPr/>
          </p:nvSpPr>
          <p:spPr>
            <a:xfrm>
              <a:off x="9570432" y="3621513"/>
              <a:ext cx="1509047" cy="306000"/>
            </a:xfrm>
            <a:prstGeom prst="rect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EEA619-3692-C832-CC1C-1DB7A32BBACE}"/>
                </a:ext>
              </a:extLst>
            </p:cNvPr>
            <p:cNvSpPr txBox="1"/>
            <p:nvPr/>
          </p:nvSpPr>
          <p:spPr>
            <a:xfrm>
              <a:off x="9580635" y="3583450"/>
              <a:ext cx="1566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다음_Regular" panose="02000603060000000000"/>
                </a:rPr>
                <a:t>05. </a:t>
              </a:r>
              <a:r>
                <a:rPr lang="ko-KR" altLang="en-US" sz="900" dirty="0" err="1">
                  <a:solidFill>
                    <a:schemeClr val="bg1"/>
                  </a:solidFill>
                  <a:ea typeface="다음_Regular" panose="02000603060000000000"/>
                </a:rPr>
                <a:t>바이오맵</a:t>
              </a:r>
              <a:r>
                <a:rPr lang="ko-KR" altLang="en-US" sz="900" dirty="0">
                  <a:solidFill>
                    <a:schemeClr val="bg1"/>
                  </a:solidFill>
                  <a:ea typeface="다음_Regular" panose="02000603060000000000"/>
                </a:rPr>
                <a:t> 확인 및 </a:t>
              </a:r>
              <a:endParaRPr lang="en-US" altLang="ko-KR" sz="900" dirty="0">
                <a:solidFill>
                  <a:schemeClr val="bg1"/>
                </a:solidFill>
                <a:ea typeface="다음_Regular" panose="02000603060000000000"/>
              </a:endParaRPr>
            </a:p>
            <a:p>
              <a:r>
                <a:rPr lang="ko-KR" altLang="en-US" sz="900" dirty="0">
                  <a:solidFill>
                    <a:schemeClr val="bg1"/>
                  </a:solidFill>
                  <a:ea typeface="다음_Regular" panose="02000603060000000000"/>
                </a:rPr>
                <a:t>시설</a:t>
              </a:r>
              <a:r>
                <a:rPr lang="en-US" altLang="ko-KR" sz="900" dirty="0">
                  <a:solidFill>
                    <a:schemeClr val="bg1"/>
                  </a:solidFill>
                  <a:ea typeface="다음_Regular" panose="02000603060000000000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ea typeface="다음_Regular" panose="02000603060000000000"/>
                </a:rPr>
                <a:t>장비 검색 기능 </a:t>
              </a:r>
            </a:p>
          </p:txBody>
        </p:sp>
      </p:grpSp>
      <p:sp>
        <p:nvSpPr>
          <p:cNvPr id="27" name="오른쪽 화살표 6">
            <a:extLst>
              <a:ext uri="{FF2B5EF4-FFF2-40B4-BE49-F238E27FC236}">
                <a16:creationId xmlns:a16="http://schemas.microsoft.com/office/drawing/2014/main" id="{0E3CBCCC-A309-8CD6-1F2C-68A24A91C8A3}"/>
              </a:ext>
            </a:extLst>
          </p:cNvPr>
          <p:cNvSpPr/>
          <p:nvPr/>
        </p:nvSpPr>
        <p:spPr>
          <a:xfrm>
            <a:off x="8518319" y="5143341"/>
            <a:ext cx="215040" cy="200831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7" name="그림 34816">
            <a:extLst>
              <a:ext uri="{FF2B5EF4-FFF2-40B4-BE49-F238E27FC236}">
                <a16:creationId xmlns:a16="http://schemas.microsoft.com/office/drawing/2014/main" id="{D00F7310-768F-E7B2-C557-E949FAD7D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35" y="3986454"/>
            <a:ext cx="1378800" cy="24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7">
            <a:extLst>
              <a:ext uri="{FF2B5EF4-FFF2-40B4-BE49-F238E27FC236}">
                <a16:creationId xmlns:a16="http://schemas.microsoft.com/office/drawing/2014/main" id="{518D5E39-63C4-86E9-0F8C-5651FF6A8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D7FB081D-5348-E64A-4744-79AF6F8BA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kumimoji="0" lang="ko-KR" altLang="en-US" sz="1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34821" name="Rectangle 1">
            <a:extLst>
              <a:ext uri="{FF2B5EF4-FFF2-40B4-BE49-F238E27FC236}">
                <a16:creationId xmlns:a16="http://schemas.microsoft.com/office/drawing/2014/main" id="{5766605C-B143-4803-F9E9-C908DA218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AE9BC-B972-1B1E-FD22-1AA80F97ADB4}"/>
              </a:ext>
            </a:extLst>
          </p:cNvPr>
          <p:cNvSpPr/>
          <p:nvPr/>
        </p:nvSpPr>
        <p:spPr>
          <a:xfrm>
            <a:off x="1268058" y="695382"/>
            <a:ext cx="9655883" cy="6659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AutoShape 37">
            <a:extLst>
              <a:ext uri="{FF2B5EF4-FFF2-40B4-BE49-F238E27FC236}">
                <a16:creationId xmlns:a16="http://schemas.microsoft.com/office/drawing/2014/main" id="{33B5FD7E-88E3-5035-03BD-F26F1FEBC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93FB55-4DF3-3125-2733-484356210571}"/>
              </a:ext>
            </a:extLst>
          </p:cNvPr>
          <p:cNvGrpSpPr/>
          <p:nvPr/>
        </p:nvGrpSpPr>
        <p:grpSpPr>
          <a:xfrm>
            <a:off x="1269017" y="2072858"/>
            <a:ext cx="2821790" cy="914148"/>
            <a:chOff x="1346214" y="2072858"/>
            <a:chExt cx="2821790" cy="914148"/>
          </a:xfrm>
        </p:grpSpPr>
        <p:sp>
          <p:nvSpPr>
            <p:cNvPr id="34822" name="모서리가 둥근 직사각형 57">
              <a:extLst>
                <a:ext uri="{FF2B5EF4-FFF2-40B4-BE49-F238E27FC236}">
                  <a16:creationId xmlns:a16="http://schemas.microsoft.com/office/drawing/2014/main" id="{EB6FE575-A235-862A-927F-A0A2D50C5C54}"/>
                </a:ext>
              </a:extLst>
            </p:cNvPr>
            <p:cNvSpPr/>
            <p:nvPr/>
          </p:nvSpPr>
          <p:spPr>
            <a:xfrm>
              <a:off x="1586446" y="2214914"/>
              <a:ext cx="2132646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823" name="양쪽 모서리가 둥근 사각형 8">
              <a:extLst>
                <a:ext uri="{FF2B5EF4-FFF2-40B4-BE49-F238E27FC236}">
                  <a16:creationId xmlns:a16="http://schemas.microsoft.com/office/drawing/2014/main" id="{C506285D-1A11-58F1-5777-9841E7324E3C}"/>
                </a:ext>
              </a:extLst>
            </p:cNvPr>
            <p:cNvSpPr/>
            <p:nvPr/>
          </p:nvSpPr>
          <p:spPr>
            <a:xfrm>
              <a:off x="1346214" y="2663841"/>
              <a:ext cx="2821790" cy="32316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0488" indent="-90488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기관 정보 등록 프로세스가 처음부터 끝까지 </a:t>
              </a:r>
              <a:r>
                <a:rPr lang="en-US" altLang="ko-KR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ONESTOP</a:t>
              </a:r>
              <a:r>
                <a:rPr lang="ko-KR" altLang="en-US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 정보표시</a:t>
              </a:r>
            </a:p>
          </p:txBody>
        </p:sp>
        <p:pic>
          <p:nvPicPr>
            <p:cNvPr id="34824" name="그림 34823">
              <a:extLst>
                <a:ext uri="{FF2B5EF4-FFF2-40B4-BE49-F238E27FC236}">
                  <a16:creationId xmlns:a16="http://schemas.microsoft.com/office/drawing/2014/main" id="{91FF1131-9447-33F9-5915-22D6FA8C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0078" y="2072858"/>
              <a:ext cx="327280" cy="327280"/>
            </a:xfrm>
            <a:prstGeom prst="rect">
              <a:avLst/>
            </a:prstGeom>
          </p:spPr>
        </p:pic>
      </p:grpSp>
      <p:sp>
        <p:nvSpPr>
          <p:cNvPr id="34825" name="직사각형 34824">
            <a:extLst>
              <a:ext uri="{FF2B5EF4-FFF2-40B4-BE49-F238E27FC236}">
                <a16:creationId xmlns:a16="http://schemas.microsoft.com/office/drawing/2014/main" id="{44D70A20-E065-2130-6F95-64C16020EFE3}"/>
              </a:ext>
            </a:extLst>
          </p:cNvPr>
          <p:cNvSpPr/>
          <p:nvPr/>
        </p:nvSpPr>
        <p:spPr>
          <a:xfrm>
            <a:off x="3799596" y="3082970"/>
            <a:ext cx="5343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34826" name="Picture 2">
            <a:extLst>
              <a:ext uri="{FF2B5EF4-FFF2-40B4-BE49-F238E27FC236}">
                <a16:creationId xmlns:a16="http://schemas.microsoft.com/office/drawing/2014/main" id="{F9A5F889-87CA-E3EF-351C-E6B347C9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0" y="2228485"/>
            <a:ext cx="2343008" cy="143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7" name="Picture 3">
            <a:extLst>
              <a:ext uri="{FF2B5EF4-FFF2-40B4-BE49-F238E27FC236}">
                <a16:creationId xmlns:a16="http://schemas.microsoft.com/office/drawing/2014/main" id="{B65698A1-8806-ABEF-0C06-3AD8A01E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62" y="3811359"/>
            <a:ext cx="2462144" cy="278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8" name="Picture 4">
            <a:extLst>
              <a:ext uri="{FF2B5EF4-FFF2-40B4-BE49-F238E27FC236}">
                <a16:creationId xmlns:a16="http://schemas.microsoft.com/office/drawing/2014/main" id="{EFBBF71A-AECB-F19D-2548-5CAA3F34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42" y="4357157"/>
            <a:ext cx="2391514" cy="180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9" name="Picture 5">
            <a:extLst>
              <a:ext uri="{FF2B5EF4-FFF2-40B4-BE49-F238E27FC236}">
                <a16:creationId xmlns:a16="http://schemas.microsoft.com/office/drawing/2014/main" id="{424FB073-41BC-9EC9-2002-87D5EEE1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706" y="4376320"/>
            <a:ext cx="2391514" cy="160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30" name="Picture 6">
            <a:extLst>
              <a:ext uri="{FF2B5EF4-FFF2-40B4-BE49-F238E27FC236}">
                <a16:creationId xmlns:a16="http://schemas.microsoft.com/office/drawing/2014/main" id="{C237B15D-C8CD-F08A-2FAC-AF682F4F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14" y="2229904"/>
            <a:ext cx="2374407" cy="126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31" name="직사각형 34830">
            <a:extLst>
              <a:ext uri="{FF2B5EF4-FFF2-40B4-BE49-F238E27FC236}">
                <a16:creationId xmlns:a16="http://schemas.microsoft.com/office/drawing/2014/main" id="{D5BBE5CA-8DA3-D46C-051E-51ED0CB1498B}"/>
              </a:ext>
            </a:extLst>
          </p:cNvPr>
          <p:cNvSpPr/>
          <p:nvPr/>
        </p:nvSpPr>
        <p:spPr>
          <a:xfrm>
            <a:off x="5056866" y="2084884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32" name="직사각형 34831">
            <a:extLst>
              <a:ext uri="{FF2B5EF4-FFF2-40B4-BE49-F238E27FC236}">
                <a16:creationId xmlns:a16="http://schemas.microsoft.com/office/drawing/2014/main" id="{B425EE9A-2C3B-CDAF-839C-58F6D504D3A1}"/>
              </a:ext>
            </a:extLst>
          </p:cNvPr>
          <p:cNvSpPr/>
          <p:nvPr/>
        </p:nvSpPr>
        <p:spPr>
          <a:xfrm>
            <a:off x="7947364" y="2089928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33" name="직사각형 34832">
            <a:extLst>
              <a:ext uri="{FF2B5EF4-FFF2-40B4-BE49-F238E27FC236}">
                <a16:creationId xmlns:a16="http://schemas.microsoft.com/office/drawing/2014/main" id="{34DEFEB0-71C2-3120-A1C3-917DD44B4A56}"/>
              </a:ext>
            </a:extLst>
          </p:cNvPr>
          <p:cNvSpPr/>
          <p:nvPr/>
        </p:nvSpPr>
        <p:spPr>
          <a:xfrm>
            <a:off x="5042897" y="4270274"/>
            <a:ext cx="2543852" cy="198472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34" name="직사각형 34833">
            <a:extLst>
              <a:ext uri="{FF2B5EF4-FFF2-40B4-BE49-F238E27FC236}">
                <a16:creationId xmlns:a16="http://schemas.microsoft.com/office/drawing/2014/main" id="{FD85AA00-B1BF-3906-4CD2-59AB02B9264A}"/>
              </a:ext>
            </a:extLst>
          </p:cNvPr>
          <p:cNvSpPr/>
          <p:nvPr/>
        </p:nvSpPr>
        <p:spPr>
          <a:xfrm>
            <a:off x="7945537" y="4277342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발급</a:t>
            </a:r>
          </a:p>
        </p:txBody>
      </p:sp>
      <p:sp>
        <p:nvSpPr>
          <p:cNvPr id="34835" name="직사각형 34834">
            <a:extLst>
              <a:ext uri="{FF2B5EF4-FFF2-40B4-BE49-F238E27FC236}">
                <a16:creationId xmlns:a16="http://schemas.microsoft.com/office/drawing/2014/main" id="{A69D8744-C4BD-CA8D-6B6D-4E587C7C631C}"/>
              </a:ext>
            </a:extLst>
          </p:cNvPr>
          <p:cNvSpPr/>
          <p:nvPr/>
        </p:nvSpPr>
        <p:spPr>
          <a:xfrm>
            <a:off x="2080400" y="3737066"/>
            <a:ext cx="2543852" cy="290820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36" name="직사각형 34835">
            <a:extLst>
              <a:ext uri="{FF2B5EF4-FFF2-40B4-BE49-F238E27FC236}">
                <a16:creationId xmlns:a16="http://schemas.microsoft.com/office/drawing/2014/main" id="{53816538-1FF5-F6CE-0FCD-C3014FE0B450}"/>
              </a:ext>
            </a:extLst>
          </p:cNvPr>
          <p:cNvSpPr/>
          <p:nvPr/>
        </p:nvSpPr>
        <p:spPr>
          <a:xfrm>
            <a:off x="5052532" y="1899873"/>
            <a:ext cx="1271926" cy="182051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837" name="직사각형 34836">
            <a:extLst>
              <a:ext uri="{FF2B5EF4-FFF2-40B4-BE49-F238E27FC236}">
                <a16:creationId xmlns:a16="http://schemas.microsoft.com/office/drawing/2014/main" id="{2F626CF7-54F3-69B8-4F11-8AB88F6F5B88}"/>
              </a:ext>
            </a:extLst>
          </p:cNvPr>
          <p:cNvSpPr/>
          <p:nvPr/>
        </p:nvSpPr>
        <p:spPr>
          <a:xfrm>
            <a:off x="7941740" y="1910144"/>
            <a:ext cx="1832121" cy="17978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838" name="직사각형 34837">
            <a:extLst>
              <a:ext uri="{FF2B5EF4-FFF2-40B4-BE49-F238E27FC236}">
                <a16:creationId xmlns:a16="http://schemas.microsoft.com/office/drawing/2014/main" id="{DE09FD84-7661-ABA0-F2EB-6044DCBF31A4}"/>
              </a:ext>
            </a:extLst>
          </p:cNvPr>
          <p:cNvSpPr/>
          <p:nvPr/>
        </p:nvSpPr>
        <p:spPr>
          <a:xfrm>
            <a:off x="7932215" y="4084901"/>
            <a:ext cx="2717235" cy="22257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39" name="직사각형 34838">
            <a:extLst>
              <a:ext uri="{FF2B5EF4-FFF2-40B4-BE49-F238E27FC236}">
                <a16:creationId xmlns:a16="http://schemas.microsoft.com/office/drawing/2014/main" id="{9240EB3A-8B25-7400-3B41-6418DA7F7589}"/>
              </a:ext>
            </a:extLst>
          </p:cNvPr>
          <p:cNvSpPr/>
          <p:nvPr/>
        </p:nvSpPr>
        <p:spPr>
          <a:xfrm>
            <a:off x="5037898" y="4084901"/>
            <a:ext cx="1879548" cy="18537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40" name="직사각형 34839">
            <a:extLst>
              <a:ext uri="{FF2B5EF4-FFF2-40B4-BE49-F238E27FC236}">
                <a16:creationId xmlns:a16="http://schemas.microsoft.com/office/drawing/2014/main" id="{5E904EBC-F3E4-424F-4B0D-8EAF2EE2AFE2}"/>
              </a:ext>
            </a:extLst>
          </p:cNvPr>
          <p:cNvSpPr/>
          <p:nvPr/>
        </p:nvSpPr>
        <p:spPr>
          <a:xfrm>
            <a:off x="2077225" y="3548666"/>
            <a:ext cx="2032310" cy="16584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41" name="TextBox 34840">
            <a:extLst>
              <a:ext uri="{FF2B5EF4-FFF2-40B4-BE49-F238E27FC236}">
                <a16:creationId xmlns:a16="http://schemas.microsoft.com/office/drawing/2014/main" id="{97DF1095-9845-617C-EB20-5B01C222D321}"/>
              </a:ext>
            </a:extLst>
          </p:cNvPr>
          <p:cNvSpPr txBox="1"/>
          <p:nvPr/>
        </p:nvSpPr>
        <p:spPr>
          <a:xfrm>
            <a:off x="5075834" y="1875482"/>
            <a:ext cx="1252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기본정보 확인</a:t>
            </a:r>
          </a:p>
        </p:txBody>
      </p:sp>
      <p:sp>
        <p:nvSpPr>
          <p:cNvPr id="34842" name="TextBox 34841">
            <a:extLst>
              <a:ext uri="{FF2B5EF4-FFF2-40B4-BE49-F238E27FC236}">
                <a16:creationId xmlns:a16="http://schemas.microsoft.com/office/drawing/2014/main" id="{7B7006B5-5524-87F6-5278-B7677E6224BC}"/>
              </a:ext>
            </a:extLst>
          </p:cNvPr>
          <p:cNvSpPr txBox="1"/>
          <p:nvPr/>
        </p:nvSpPr>
        <p:spPr>
          <a:xfrm>
            <a:off x="7966331" y="1891633"/>
            <a:ext cx="180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업무분야선택</a:t>
            </a:r>
          </a:p>
        </p:txBody>
      </p:sp>
      <p:sp>
        <p:nvSpPr>
          <p:cNvPr id="34843" name="TextBox 34842">
            <a:extLst>
              <a:ext uri="{FF2B5EF4-FFF2-40B4-BE49-F238E27FC236}">
                <a16:creationId xmlns:a16="http://schemas.microsoft.com/office/drawing/2014/main" id="{EAB626C9-E9E0-A47D-5F65-97D6A1B821D8}"/>
              </a:ext>
            </a:extLst>
          </p:cNvPr>
          <p:cNvSpPr txBox="1"/>
          <p:nvPr/>
        </p:nvSpPr>
        <p:spPr>
          <a:xfrm>
            <a:off x="7953600" y="4085453"/>
            <a:ext cx="2742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05. </a:t>
            </a:r>
            <a:r>
              <a:rPr lang="ko-KR" altLang="en-US" sz="900" dirty="0">
                <a:solidFill>
                  <a:schemeClr val="bg1"/>
                </a:solidFill>
              </a:rPr>
              <a:t>입력내용 확인 및 종료 </a:t>
            </a:r>
          </a:p>
        </p:txBody>
      </p:sp>
      <p:sp>
        <p:nvSpPr>
          <p:cNvPr id="34844" name="TextBox 34843">
            <a:extLst>
              <a:ext uri="{FF2B5EF4-FFF2-40B4-BE49-F238E27FC236}">
                <a16:creationId xmlns:a16="http://schemas.microsoft.com/office/drawing/2014/main" id="{E7BE8326-687D-9368-8307-0FC8D57A0F96}"/>
              </a:ext>
            </a:extLst>
          </p:cNvPr>
          <p:cNvSpPr txBox="1"/>
          <p:nvPr/>
        </p:nvSpPr>
        <p:spPr>
          <a:xfrm>
            <a:off x="5047382" y="4053005"/>
            <a:ext cx="187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04. </a:t>
            </a:r>
            <a:r>
              <a:rPr lang="ko-KR" altLang="en-US" sz="900" dirty="0">
                <a:solidFill>
                  <a:schemeClr val="bg1"/>
                </a:solidFill>
              </a:rPr>
              <a:t>선택정보 수정</a:t>
            </a:r>
          </a:p>
        </p:txBody>
      </p:sp>
      <p:sp>
        <p:nvSpPr>
          <p:cNvPr id="34845" name="TextBox 34844">
            <a:extLst>
              <a:ext uri="{FF2B5EF4-FFF2-40B4-BE49-F238E27FC236}">
                <a16:creationId xmlns:a16="http://schemas.microsoft.com/office/drawing/2014/main" id="{3D3C9236-CDDC-A7D7-8701-239B1EE75FB2}"/>
              </a:ext>
            </a:extLst>
          </p:cNvPr>
          <p:cNvSpPr txBox="1"/>
          <p:nvPr/>
        </p:nvSpPr>
        <p:spPr>
          <a:xfrm>
            <a:off x="2086709" y="3529276"/>
            <a:ext cx="2022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03. </a:t>
            </a:r>
            <a:r>
              <a:rPr lang="ko-KR" altLang="en-US" sz="900" dirty="0">
                <a:solidFill>
                  <a:schemeClr val="bg1"/>
                </a:solidFill>
              </a:rPr>
              <a:t>선택 정보입력</a:t>
            </a:r>
          </a:p>
        </p:txBody>
      </p:sp>
      <p:sp>
        <p:nvSpPr>
          <p:cNvPr id="34846" name="오른쪽 화살표 6">
            <a:extLst>
              <a:ext uri="{FF2B5EF4-FFF2-40B4-BE49-F238E27FC236}">
                <a16:creationId xmlns:a16="http://schemas.microsoft.com/office/drawing/2014/main" id="{D117E7D6-772E-DA70-1CE1-FE5B556F511C}"/>
              </a:ext>
            </a:extLst>
          </p:cNvPr>
          <p:cNvSpPr/>
          <p:nvPr/>
        </p:nvSpPr>
        <p:spPr>
          <a:xfrm>
            <a:off x="7663571" y="2747322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47" name="오른쪽 화살표 53">
            <a:extLst>
              <a:ext uri="{FF2B5EF4-FFF2-40B4-BE49-F238E27FC236}">
                <a16:creationId xmlns:a16="http://schemas.microsoft.com/office/drawing/2014/main" id="{A1A82513-DF34-FFD3-53CD-A6EA3BC1215F}"/>
              </a:ext>
            </a:extLst>
          </p:cNvPr>
          <p:cNvSpPr/>
          <p:nvPr/>
        </p:nvSpPr>
        <p:spPr>
          <a:xfrm>
            <a:off x="10616321" y="2755974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48" name="오른쪽 화살표 54">
            <a:extLst>
              <a:ext uri="{FF2B5EF4-FFF2-40B4-BE49-F238E27FC236}">
                <a16:creationId xmlns:a16="http://schemas.microsoft.com/office/drawing/2014/main" id="{C9664481-8199-59B8-36BA-22051FB433E4}"/>
              </a:ext>
            </a:extLst>
          </p:cNvPr>
          <p:cNvSpPr/>
          <p:nvPr/>
        </p:nvSpPr>
        <p:spPr>
          <a:xfrm>
            <a:off x="4733046" y="5142142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49" name="오른쪽 화살표 55">
            <a:extLst>
              <a:ext uri="{FF2B5EF4-FFF2-40B4-BE49-F238E27FC236}">
                <a16:creationId xmlns:a16="http://schemas.microsoft.com/office/drawing/2014/main" id="{0C60C813-9BF8-7299-1369-26B1C5B2540E}"/>
              </a:ext>
            </a:extLst>
          </p:cNvPr>
          <p:cNvSpPr/>
          <p:nvPr/>
        </p:nvSpPr>
        <p:spPr>
          <a:xfrm>
            <a:off x="7679446" y="5130870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50" name="직사각형 34849">
            <a:extLst>
              <a:ext uri="{FF2B5EF4-FFF2-40B4-BE49-F238E27FC236}">
                <a16:creationId xmlns:a16="http://schemas.microsoft.com/office/drawing/2014/main" id="{349252EF-76AE-F1A0-D9D9-0FDF4B82FC37}"/>
              </a:ext>
            </a:extLst>
          </p:cNvPr>
          <p:cNvSpPr/>
          <p:nvPr/>
        </p:nvSpPr>
        <p:spPr>
          <a:xfrm>
            <a:off x="2086709" y="3082970"/>
            <a:ext cx="1567741" cy="323165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51" name="TextBox 34850">
            <a:extLst>
              <a:ext uri="{FF2B5EF4-FFF2-40B4-BE49-F238E27FC236}">
                <a16:creationId xmlns:a16="http://schemas.microsoft.com/office/drawing/2014/main" id="{5E33230D-024E-2E37-7F62-8FEF0980A86F}"/>
              </a:ext>
            </a:extLst>
          </p:cNvPr>
          <p:cNvSpPr txBox="1"/>
          <p:nvPr/>
        </p:nvSpPr>
        <p:spPr>
          <a:xfrm>
            <a:off x="2205745" y="3121972"/>
            <a:ext cx="2090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정보등록 프로세스</a:t>
            </a:r>
          </a:p>
        </p:txBody>
      </p:sp>
      <p:cxnSp>
        <p:nvCxnSpPr>
          <p:cNvPr id="34852" name="직선 화살표 연결선 34851">
            <a:extLst>
              <a:ext uri="{FF2B5EF4-FFF2-40B4-BE49-F238E27FC236}">
                <a16:creationId xmlns:a16="http://schemas.microsoft.com/office/drawing/2014/main" id="{2903F55B-5A1B-7A4A-1849-9D2EDB454985}"/>
              </a:ext>
            </a:extLst>
          </p:cNvPr>
          <p:cNvCxnSpPr/>
          <p:nvPr/>
        </p:nvCxnSpPr>
        <p:spPr>
          <a:xfrm>
            <a:off x="3723396" y="3252777"/>
            <a:ext cx="1146175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F430AA-E338-78C2-5CD2-8710FBE20738}"/>
              </a:ext>
            </a:extLst>
          </p:cNvPr>
          <p:cNvGrpSpPr/>
          <p:nvPr/>
        </p:nvGrpSpPr>
        <p:grpSpPr>
          <a:xfrm>
            <a:off x="1076138" y="1772383"/>
            <a:ext cx="4090803" cy="364103"/>
            <a:chOff x="1076138" y="1715233"/>
            <a:chExt cx="4090803" cy="36410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49F6A9-B005-67E2-AB0D-61C19DB34067}"/>
                </a:ext>
              </a:extLst>
            </p:cNvPr>
            <p:cNvSpPr/>
            <p:nvPr/>
          </p:nvSpPr>
          <p:spPr>
            <a:xfrm>
              <a:off x="1321462" y="1715233"/>
              <a:ext cx="3845479" cy="3641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en-US" altLang="ko-KR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UI UX </a:t>
              </a:r>
              <a:r>
                <a:rPr lang="ko-KR" altLang="en-US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주요 전략 </a:t>
              </a:r>
            </a:p>
          </p:txBody>
        </p:sp>
        <p:pic>
          <p:nvPicPr>
            <p:cNvPr id="6" name="Picture 89" descr="D:\03_제안서\00_이미지자료\ICON\gps.png">
              <a:extLst>
                <a:ext uri="{FF2B5EF4-FFF2-40B4-BE49-F238E27FC236}">
                  <a16:creationId xmlns:a16="http://schemas.microsoft.com/office/drawing/2014/main" id="{592A7323-6B8F-0D77-DC26-1AD26C8A1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5626" y="1809814"/>
              <a:ext cx="227889" cy="20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6237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27">
            <a:extLst>
              <a:ext uri="{FF2B5EF4-FFF2-40B4-BE49-F238E27FC236}">
                <a16:creationId xmlns:a16="http://schemas.microsoft.com/office/drawing/2014/main" id="{120BA1C2-8799-411A-58AC-C37403C34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사업 세부 내용</a:t>
            </a:r>
          </a:p>
        </p:txBody>
      </p:sp>
      <p:sp>
        <p:nvSpPr>
          <p:cNvPr id="46092" name="직사각형 11">
            <a:extLst>
              <a:ext uri="{FF2B5EF4-FFF2-40B4-BE49-F238E27FC236}">
                <a16:creationId xmlns:a16="http://schemas.microsoft.com/office/drawing/2014/main" id="{9C4460CE-9025-C0D5-5E30-90CCE5C63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3146425"/>
            <a:ext cx="5343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b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796E9-5E78-40A5-B9F5-BC453E345092}"/>
              </a:ext>
            </a:extLst>
          </p:cNvPr>
          <p:cNvSpPr/>
          <p:nvPr/>
        </p:nvSpPr>
        <p:spPr>
          <a:xfrm>
            <a:off x="4672013" y="2147888"/>
            <a:ext cx="6254750" cy="4179887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591C5-473B-445D-8982-92BA8A585F40}"/>
              </a:ext>
            </a:extLst>
          </p:cNvPr>
          <p:cNvSpPr/>
          <p:nvPr/>
        </p:nvSpPr>
        <p:spPr>
          <a:xfrm>
            <a:off x="1695450" y="3800475"/>
            <a:ext cx="2028825" cy="29083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CEBD7D-AB6B-4C92-A5ED-255DD980CF39}"/>
              </a:ext>
            </a:extLst>
          </p:cNvPr>
          <p:cNvSpPr/>
          <p:nvPr/>
        </p:nvSpPr>
        <p:spPr>
          <a:xfrm>
            <a:off x="4667250" y="1962150"/>
            <a:ext cx="1271588" cy="18256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F133B2-50EE-411B-A25B-5F06B1FA07F5}"/>
              </a:ext>
            </a:extLst>
          </p:cNvPr>
          <p:cNvSpPr/>
          <p:nvPr/>
        </p:nvSpPr>
        <p:spPr>
          <a:xfrm>
            <a:off x="1692275" y="3611563"/>
            <a:ext cx="2032000" cy="165100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97" name="TextBox 16">
            <a:extLst>
              <a:ext uri="{FF2B5EF4-FFF2-40B4-BE49-F238E27FC236}">
                <a16:creationId xmlns:a16="http://schemas.microsoft.com/office/drawing/2014/main" id="{1EB25E0C-1B20-8010-FB01-CA099B8D7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938338"/>
            <a:ext cx="12541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PC</a:t>
            </a:r>
            <a:r>
              <a:rPr lang="ko-KR" altLang="en-US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사용자</a:t>
            </a:r>
          </a:p>
        </p:txBody>
      </p:sp>
      <p:sp>
        <p:nvSpPr>
          <p:cNvPr id="46098" name="TextBox 17">
            <a:extLst>
              <a:ext uri="{FF2B5EF4-FFF2-40B4-BE49-F238E27FC236}">
                <a16:creationId xmlns:a16="http://schemas.microsoft.com/office/drawing/2014/main" id="{B653947C-8F30-EAFF-C5EB-1E82E590B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3592513"/>
            <a:ext cx="20224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모바일버전 페이지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6032CF-0464-483D-A5E1-D9FE4792AB9C}"/>
              </a:ext>
            </a:extLst>
          </p:cNvPr>
          <p:cNvSpPr/>
          <p:nvPr/>
        </p:nvSpPr>
        <p:spPr>
          <a:xfrm>
            <a:off x="1701800" y="3146425"/>
            <a:ext cx="2022475" cy="322263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100" name="TextBox 19">
            <a:extLst>
              <a:ext uri="{FF2B5EF4-FFF2-40B4-BE49-F238E27FC236}">
                <a16:creationId xmlns:a16="http://schemas.microsoft.com/office/drawing/2014/main" id="{F37DAA58-69D5-396E-11F0-439650AE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3168479"/>
            <a:ext cx="2022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100" dirty="0" err="1"/>
              <a:t>바이오맵</a:t>
            </a:r>
            <a:r>
              <a:rPr lang="ko-KR" altLang="en-US" sz="1100" dirty="0"/>
              <a:t> 와이어프레임 예시</a:t>
            </a: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602CA357-73CA-952F-A8A8-0F75AB888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6069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     </a:t>
            </a:r>
            <a:r>
              <a:rPr lang="ko-KR" altLang="en-US" sz="20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업무기능 개발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0F1542-EF33-3C5A-A361-128B33B659BC}"/>
              </a:ext>
            </a:extLst>
          </p:cNvPr>
          <p:cNvSpPr/>
          <p:nvPr/>
        </p:nvSpPr>
        <p:spPr>
          <a:xfrm>
            <a:off x="755650" y="635000"/>
            <a:ext cx="10680700" cy="7381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AutoShape 37">
            <a:extLst>
              <a:ext uri="{FF2B5EF4-FFF2-40B4-BE49-F238E27FC236}">
                <a16:creationId xmlns:a16="http://schemas.microsoft.com/office/drawing/2014/main" id="{B50080C9-EC14-3058-C0A6-B4539AC31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00" y="1368000"/>
            <a:ext cx="10335600" cy="381600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C45904-C017-9162-68CF-31D421C1C344}"/>
              </a:ext>
            </a:extLst>
          </p:cNvPr>
          <p:cNvGrpSpPr/>
          <p:nvPr/>
        </p:nvGrpSpPr>
        <p:grpSpPr>
          <a:xfrm>
            <a:off x="1269017" y="2072858"/>
            <a:ext cx="2821790" cy="914148"/>
            <a:chOff x="1346214" y="2072858"/>
            <a:chExt cx="2821790" cy="914148"/>
          </a:xfrm>
        </p:grpSpPr>
        <p:sp>
          <p:nvSpPr>
            <p:cNvPr id="4" name="모서리가 둥근 직사각형 57">
              <a:extLst>
                <a:ext uri="{FF2B5EF4-FFF2-40B4-BE49-F238E27FC236}">
                  <a16:creationId xmlns:a16="http://schemas.microsoft.com/office/drawing/2014/main" id="{F6FAEF55-E90D-D765-8D4A-2FEF3E820734}"/>
                </a:ext>
              </a:extLst>
            </p:cNvPr>
            <p:cNvSpPr/>
            <p:nvPr/>
          </p:nvSpPr>
          <p:spPr>
            <a:xfrm>
              <a:off x="1586446" y="2214914"/>
              <a:ext cx="2132646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바이오맵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API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양쪽 모서리가 둥근 사각형 8">
              <a:extLst>
                <a:ext uri="{FF2B5EF4-FFF2-40B4-BE49-F238E27FC236}">
                  <a16:creationId xmlns:a16="http://schemas.microsoft.com/office/drawing/2014/main" id="{F03513C1-9963-1176-FE05-452D434E98EB}"/>
                </a:ext>
              </a:extLst>
            </p:cNvPr>
            <p:cNvSpPr/>
            <p:nvPr/>
          </p:nvSpPr>
          <p:spPr>
            <a:xfrm>
              <a:off x="1346214" y="2663841"/>
              <a:ext cx="2821790" cy="32316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90488" indent="-90488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위치기반 </a:t>
              </a:r>
              <a:r>
                <a:rPr lang="en-US" altLang="ko-KR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 </a:t>
              </a:r>
              <a:r>
                <a:rPr lang="ko-KR" altLang="en-US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지도 서비스로 바이오 관련 기관들의 위치와 정보를 확인</a:t>
              </a:r>
              <a:r>
                <a:rPr lang="en-US" altLang="ko-KR" sz="1050" spc="-44" dirty="0">
                  <a:gradFill>
                    <a:gsLst>
                      <a:gs pos="12698">
                        <a:schemeClr val="tx1">
                          <a:lumMod val="75000"/>
                          <a:lumOff val="25000"/>
                        </a:schemeClr>
                      </a:gs>
                      <a:gs pos="2619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11404E-6D06-EB88-E585-163D805C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0078" y="2072858"/>
              <a:ext cx="327280" cy="32728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FDD1EC-C824-B619-B50A-C13569AC7671}"/>
              </a:ext>
            </a:extLst>
          </p:cNvPr>
          <p:cNvGrpSpPr/>
          <p:nvPr/>
        </p:nvGrpSpPr>
        <p:grpSpPr>
          <a:xfrm>
            <a:off x="1076138" y="1772383"/>
            <a:ext cx="4090803" cy="364103"/>
            <a:chOff x="1076138" y="1715233"/>
            <a:chExt cx="4090803" cy="3641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4E77F3-C624-E623-6E8B-82DBB75A23CC}"/>
                </a:ext>
              </a:extLst>
            </p:cNvPr>
            <p:cNvSpPr/>
            <p:nvPr/>
          </p:nvSpPr>
          <p:spPr>
            <a:xfrm>
              <a:off x="1321462" y="1715233"/>
              <a:ext cx="3845479" cy="3641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en-US" altLang="ko-KR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UI UX </a:t>
              </a:r>
              <a:r>
                <a:rPr lang="ko-KR" altLang="en-US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주요 전략 </a:t>
              </a:r>
            </a:p>
          </p:txBody>
        </p:sp>
        <p:pic>
          <p:nvPicPr>
            <p:cNvPr id="12" name="Picture 89" descr="D:\03_제안서\00_이미지자료\ICON\gps.png">
              <a:extLst>
                <a:ext uri="{FF2B5EF4-FFF2-40B4-BE49-F238E27FC236}">
                  <a16:creationId xmlns:a16="http://schemas.microsoft.com/office/drawing/2014/main" id="{D9577C11-E330-1D3B-B2AC-9446AB0D7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65626" y="1809814"/>
              <a:ext cx="227889" cy="206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190BBEC-9B1F-149F-94C1-96F5C2A7B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62" y="3840137"/>
            <a:ext cx="1425600" cy="2851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3A86C0-B67D-D7BF-6D8C-AA9CF12A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82" y="2288431"/>
            <a:ext cx="5837812" cy="389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27">
            <a:extLst>
              <a:ext uri="{FF2B5EF4-FFF2-40B4-BE49-F238E27FC236}">
                <a16:creationId xmlns:a16="http://schemas.microsoft.com/office/drawing/2014/main" id="{2D837908-9988-AFEE-B5B0-9AED85B6D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47108" name="Rectangle 1">
            <a:extLst>
              <a:ext uri="{FF2B5EF4-FFF2-40B4-BE49-F238E27FC236}">
                <a16:creationId xmlns:a16="http://schemas.microsoft.com/office/drawing/2014/main" id="{EDAB08BD-CC5A-421B-49C1-AC0D6426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5836EDAF-09B6-73B2-966C-1E7E6DAA5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0E7BA6-F549-91D5-453F-8C8F1DE68063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AutoShape 37">
            <a:extLst>
              <a:ext uri="{FF2B5EF4-FFF2-40B4-BE49-F238E27FC236}">
                <a16:creationId xmlns:a16="http://schemas.microsoft.com/office/drawing/2014/main" id="{8706A336-0091-2875-0E3E-ED6E512FA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95" y="1366710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(1/8)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05FCB-4F8F-3E73-B2F0-A4F83E2BC19F}"/>
              </a:ext>
            </a:extLst>
          </p:cNvPr>
          <p:cNvSpPr txBox="1"/>
          <p:nvPr/>
        </p:nvSpPr>
        <p:spPr>
          <a:xfrm>
            <a:off x="1706200" y="250610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전자정부표준프레임워크에 최신 개발 트렌드가 적용된 </a:t>
            </a:r>
            <a:r>
              <a:rPr lang="en-US" altLang="ko-KR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 </a:t>
            </a:r>
            <a:r>
              <a:rPr lang="ko-KR" altLang="en-US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솔루션을 기반</a:t>
            </a:r>
            <a:endParaRPr lang="en-US" altLang="ko-KR" sz="1600" dirty="0">
              <a:solidFill>
                <a:srgbClr val="0070C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4F967-8F36-9112-53AC-0C919CCC2B37}"/>
              </a:ext>
            </a:extLst>
          </p:cNvPr>
          <p:cNvSpPr txBox="1"/>
          <p:nvPr/>
        </p:nvSpPr>
        <p:spPr>
          <a:xfrm>
            <a:off x="1706200" y="202282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본사업</a:t>
            </a:r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구축 및 운영목표에 부합하는</a:t>
            </a:r>
          </a:p>
        </p:txBody>
      </p:sp>
      <p:sp>
        <p:nvSpPr>
          <p:cNvPr id="7" name="모서리가 둥근 직사각형 18">
            <a:extLst>
              <a:ext uri="{FF2B5EF4-FFF2-40B4-BE49-F238E27FC236}">
                <a16:creationId xmlns:a16="http://schemas.microsoft.com/office/drawing/2014/main" id="{613934CC-F5BE-40D4-7DD0-DD1FF16BC0C0}"/>
              </a:ext>
            </a:extLst>
          </p:cNvPr>
          <p:cNvSpPr/>
          <p:nvPr/>
        </p:nvSpPr>
        <p:spPr>
          <a:xfrm>
            <a:off x="1957720" y="3198540"/>
            <a:ext cx="8624423" cy="3246522"/>
          </a:xfrm>
          <a:prstGeom prst="roundRect">
            <a:avLst>
              <a:gd name="adj" fmla="val 5281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4B4BE-4080-5186-48A5-71DD94C68532}"/>
              </a:ext>
            </a:extLst>
          </p:cNvPr>
          <p:cNvSpPr txBox="1"/>
          <p:nvPr/>
        </p:nvSpPr>
        <p:spPr>
          <a:xfrm>
            <a:off x="3445981" y="3056593"/>
            <a:ext cx="57820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r>
              <a:rPr lang="ko-KR" altLang="en-US" sz="1800" b="0" dirty="0" err="1"/>
              <a:t>인천테크노파크</a:t>
            </a:r>
            <a:r>
              <a:rPr lang="ko-KR" altLang="en-US" sz="1800" b="0" dirty="0"/>
              <a:t> 「인천 바이오 </a:t>
            </a:r>
            <a:r>
              <a:rPr lang="ko-KR" altLang="en-US" sz="1800" b="0" dirty="0" err="1"/>
              <a:t>맵」온라인</a:t>
            </a:r>
            <a:r>
              <a:rPr lang="ko-KR" altLang="en-US" sz="1800" b="0" dirty="0"/>
              <a:t> 플랫폼 구축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3B3C0A-AA43-E896-1D35-F354702F4366}"/>
              </a:ext>
            </a:extLst>
          </p:cNvPr>
          <p:cNvCxnSpPr/>
          <p:nvPr/>
        </p:nvCxnSpPr>
        <p:spPr>
          <a:xfrm>
            <a:off x="4823379" y="3636750"/>
            <a:ext cx="0" cy="2574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45B2B9-C869-E451-F2D0-30C80B7B3BB7}"/>
              </a:ext>
            </a:extLst>
          </p:cNvPr>
          <p:cNvCxnSpPr/>
          <p:nvPr/>
        </p:nvCxnSpPr>
        <p:spPr>
          <a:xfrm>
            <a:off x="7797406" y="3636750"/>
            <a:ext cx="0" cy="2574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CC8788-6D26-A2A5-6655-D26FE50D9225}"/>
              </a:ext>
            </a:extLst>
          </p:cNvPr>
          <p:cNvSpPr txBox="1"/>
          <p:nvPr/>
        </p:nvSpPr>
        <p:spPr>
          <a:xfrm>
            <a:off x="2104942" y="4229800"/>
            <a:ext cx="2661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위치기반서비스 홈페이지 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UX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분석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설계및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해석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LowData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자료의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컨텐츠별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36E72-AA68-ACFE-8C1F-00ADC4DD2321}"/>
              </a:ext>
            </a:extLst>
          </p:cNvPr>
          <p:cNvSpPr txBox="1"/>
          <p:nvPr/>
        </p:nvSpPr>
        <p:spPr>
          <a:xfrm>
            <a:off x="7891209" y="4200237"/>
            <a:ext cx="2635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연계 검토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(SMS,SNS,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개인인증 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지도맵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모바일환경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기본 플랫폼 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CMS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도입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고객요청사항 수렴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571A0-0E49-D82C-2FFF-98C175DFC2DA}"/>
              </a:ext>
            </a:extLst>
          </p:cNvPr>
          <p:cNvSpPr txBox="1"/>
          <p:nvPr/>
        </p:nvSpPr>
        <p:spPr>
          <a:xfrm>
            <a:off x="1957720" y="3636750"/>
            <a:ext cx="280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웹 모바일 </a:t>
            </a:r>
            <a:r>
              <a:rPr lang="en-US" altLang="ko-KR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UI UX</a:t>
            </a:r>
            <a:endParaRPr lang="ko-KR" altLang="en-US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4D276-41D5-3CC2-400A-AA9779059799}"/>
              </a:ext>
            </a:extLst>
          </p:cNvPr>
          <p:cNvSpPr txBox="1"/>
          <p:nvPr/>
        </p:nvSpPr>
        <p:spPr>
          <a:xfrm>
            <a:off x="7849022" y="3636750"/>
            <a:ext cx="263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부가 지원</a:t>
            </a:r>
            <a:endParaRPr lang="en-US" altLang="ko-KR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315EE-1790-A5E5-DE94-E145DCF6D5EE}"/>
              </a:ext>
            </a:extLst>
          </p:cNvPr>
          <p:cNvSpPr txBox="1"/>
          <p:nvPr/>
        </p:nvSpPr>
        <p:spPr>
          <a:xfrm>
            <a:off x="4898446" y="4229800"/>
            <a:ext cx="2847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검토대상  정보수집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필요양식 및 컨텐츠 입력체계설계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가이드 컨텐츠 제공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바이오맵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통합관리플랫폼 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24C08-2ABE-99F2-BA08-A50A2A1D8ABC}"/>
              </a:ext>
            </a:extLst>
          </p:cNvPr>
          <p:cNvSpPr txBox="1"/>
          <p:nvPr/>
        </p:nvSpPr>
        <p:spPr>
          <a:xfrm>
            <a:off x="4982056" y="3627458"/>
            <a:ext cx="263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「인천 바이오 </a:t>
            </a:r>
            <a:r>
              <a:rPr lang="ko-KR" altLang="en-US" b="1" dirty="0" err="1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맵」온라인</a:t>
            </a:r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플랫폼 구축 구축</a:t>
            </a:r>
            <a:endParaRPr lang="en-US" altLang="ko-KR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" name="Text Box 27">
            <a:extLst>
              <a:ext uri="{FF2B5EF4-FFF2-40B4-BE49-F238E27FC236}">
                <a16:creationId xmlns:a16="http://schemas.microsoft.com/office/drawing/2014/main" id="{0329884F-6177-2FA8-40C2-660A2E39C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27">
            <a:extLst>
              <a:ext uri="{FF2B5EF4-FFF2-40B4-BE49-F238E27FC236}">
                <a16:creationId xmlns:a16="http://schemas.microsoft.com/office/drawing/2014/main" id="{46BC5373-3D9B-6DEE-47EE-904399678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48132" name="Rectangle 1">
            <a:extLst>
              <a:ext uri="{FF2B5EF4-FFF2-40B4-BE49-F238E27FC236}">
                <a16:creationId xmlns:a16="http://schemas.microsoft.com/office/drawing/2014/main" id="{FF4EF510-81B5-9A3C-7549-6942F3192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6A280947-8D2A-7EAD-247E-89585655B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8135" name="AutoShape 37">
            <a:extLst>
              <a:ext uri="{FF2B5EF4-FFF2-40B4-BE49-F238E27FC236}">
                <a16:creationId xmlns:a16="http://schemas.microsoft.com/office/drawing/2014/main" id="{B520C4AF-65E6-165D-DB0F-3B745C00B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94" y="1366838"/>
            <a:ext cx="10336212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ver ) (2/8)</a:t>
            </a:r>
            <a:endParaRPr lang="ko-KR" altLang="en-US" sz="12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8136" name="Picture 2">
            <a:extLst>
              <a:ext uri="{FF2B5EF4-FFF2-40B4-BE49-F238E27FC236}">
                <a16:creationId xmlns:a16="http://schemas.microsoft.com/office/drawing/2014/main" id="{6EBD56A2-A7EE-89DD-8D3C-1C32EB54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70075"/>
            <a:ext cx="7772400" cy="4567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5D1710-8D2E-BC4A-973B-B28BBBA7DDB0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8E34297D-7525-E8C9-7D9D-C1ED0A447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27">
            <a:extLst>
              <a:ext uri="{FF2B5EF4-FFF2-40B4-BE49-F238E27FC236}">
                <a16:creationId xmlns:a16="http://schemas.microsoft.com/office/drawing/2014/main" id="{E5D2F396-7B0E-879D-6338-9F069BA49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49156" name="Rectangle 1">
            <a:extLst>
              <a:ext uri="{FF2B5EF4-FFF2-40B4-BE49-F238E27FC236}">
                <a16:creationId xmlns:a16="http://schemas.microsoft.com/office/drawing/2014/main" id="{20A47E67-DC23-AE56-C901-95B09F1A8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9157" name="Rectangle 4">
            <a:extLst>
              <a:ext uri="{FF2B5EF4-FFF2-40B4-BE49-F238E27FC236}">
                <a16:creationId xmlns:a16="http://schemas.microsoft.com/office/drawing/2014/main" id="{5BD9F087-F181-58F7-E2A4-DDC9C1FE9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49159" name="AutoShape 37">
            <a:extLst>
              <a:ext uri="{FF2B5EF4-FFF2-40B4-BE49-F238E27FC236}">
                <a16:creationId xmlns:a16="http://schemas.microsoft.com/office/drawing/2014/main" id="{AA2D3B30-12F4-4410-9341-8D5665E2D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ver ) (3/8)</a:t>
            </a:r>
            <a:endParaRPr lang="ko-KR" altLang="en-US" sz="12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49160" name="TextBox 7">
            <a:extLst>
              <a:ext uri="{FF2B5EF4-FFF2-40B4-BE49-F238E27FC236}">
                <a16:creationId xmlns:a16="http://schemas.microsoft.com/office/drawing/2014/main" id="{FB6BB954-4E84-05E9-EBEC-A738BF9EB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431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CMS</a:t>
            </a:r>
            <a:r>
              <a:rPr lang="ko-KR" altLang="en-US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유연한 게시판 관리 기능</a:t>
            </a:r>
          </a:p>
        </p:txBody>
      </p:sp>
      <p:pic>
        <p:nvPicPr>
          <p:cNvPr id="49161" name="Picture 3" descr="C:\Users\Ray\Documents\네이트온 받은 파일\게시판생성.jpg">
            <a:extLst>
              <a:ext uri="{FF2B5EF4-FFF2-40B4-BE49-F238E27FC236}">
                <a16:creationId xmlns:a16="http://schemas.microsoft.com/office/drawing/2014/main" id="{029E76B0-C8CE-905B-CA54-D4156FF78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021013"/>
            <a:ext cx="361315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2" name="TextBox 9">
            <a:extLst>
              <a:ext uri="{FF2B5EF4-FFF2-40B4-BE49-F238E27FC236}">
                <a16:creationId xmlns:a16="http://schemas.microsoft.com/office/drawing/2014/main" id="{C7B5B73C-280B-5765-EB82-409A53965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27288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1600">
                <a:latin typeface="다음_Regular" pitchFamily="2" charset="-127"/>
                <a:ea typeface="다음_Regular" pitchFamily="2" charset="-127"/>
              </a:rPr>
              <a:t>다양한 타입의 게시판과 세부 옵션을 이용하여 </a:t>
            </a:r>
            <a:r>
              <a:rPr lang="ko-KR" altLang="en-US" sz="1600">
                <a:solidFill>
                  <a:srgbClr val="0070C0"/>
                </a:solidFill>
                <a:latin typeface="다음_Regular" pitchFamily="2" charset="-127"/>
                <a:ea typeface="다음_Regular" pitchFamily="2" charset="-127"/>
              </a:rPr>
              <a:t>커뮤니티의 활성화</a:t>
            </a:r>
            <a:endParaRPr lang="en-US" altLang="ko-KR" sz="1600">
              <a:solidFill>
                <a:srgbClr val="0070C0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9163" name="Picture 17" descr="스크린샷 2014-06-29 오전 1.36.28.png">
            <a:extLst>
              <a:ext uri="{FF2B5EF4-FFF2-40B4-BE49-F238E27FC236}">
                <a16:creationId xmlns:a16="http://schemas.microsoft.com/office/drawing/2014/main" id="{93CA2D54-925A-9C2C-D38D-FC3852DC5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035300"/>
            <a:ext cx="9048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4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39CF1D42-049C-FF09-1235-107F157E9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389313"/>
            <a:ext cx="9048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C49F5-65B9-4818-9481-EF63218E8827}"/>
              </a:ext>
            </a:extLst>
          </p:cNvPr>
          <p:cNvSpPr txBox="1"/>
          <p:nvPr/>
        </p:nvSpPr>
        <p:spPr>
          <a:xfrm>
            <a:off x="2063750" y="3067050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E25E1-A365-4D62-B01F-00EB28C6F29A}"/>
              </a:ext>
            </a:extLst>
          </p:cNvPr>
          <p:cNvSpPr txBox="1"/>
          <p:nvPr/>
        </p:nvSpPr>
        <p:spPr>
          <a:xfrm>
            <a:off x="2063750" y="3409950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67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E1EB8541-08CB-B3AC-8953-E71A6529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3744913"/>
            <a:ext cx="906462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94011E-8A60-4D4D-8CC9-7F043526B41F}"/>
              </a:ext>
            </a:extLst>
          </p:cNvPr>
          <p:cNvSpPr txBox="1"/>
          <p:nvPr/>
        </p:nvSpPr>
        <p:spPr>
          <a:xfrm>
            <a:off x="2052638" y="3765550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답변형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69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120A6911-0818-93E5-1619-31F43A02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100513"/>
            <a:ext cx="90646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CF6C8A-7E42-4697-B1E8-2E75A11E6164}"/>
              </a:ext>
            </a:extLst>
          </p:cNvPr>
          <p:cNvSpPr txBox="1"/>
          <p:nvPr/>
        </p:nvSpPr>
        <p:spPr>
          <a:xfrm>
            <a:off x="2044700" y="4121150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71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0283A1E7-DF6F-0A26-E572-11DA87CC3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4457700"/>
            <a:ext cx="906462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BFEF02-F265-4740-AFB3-E2FCA0DE6D13}"/>
              </a:ext>
            </a:extLst>
          </p:cNvPr>
          <p:cNvSpPr txBox="1"/>
          <p:nvPr/>
        </p:nvSpPr>
        <p:spPr>
          <a:xfrm>
            <a:off x="2052638" y="4478338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비공개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73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FE7A06A5-C4B2-A463-3C51-99DF0B94B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808538"/>
            <a:ext cx="906463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98CBFC-8AF8-48E2-B30D-EE4AC95E78E4}"/>
              </a:ext>
            </a:extLst>
          </p:cNvPr>
          <p:cNvSpPr txBox="1"/>
          <p:nvPr/>
        </p:nvSpPr>
        <p:spPr>
          <a:xfrm>
            <a:off x="2044700" y="4829175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갤러리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75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075EA242-9263-F90C-7F76-11D74648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5162550"/>
            <a:ext cx="906463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8FFF08-95A0-4EB4-AC9D-153EF48F77A3}"/>
              </a:ext>
            </a:extLst>
          </p:cNvPr>
          <p:cNvSpPr txBox="1"/>
          <p:nvPr/>
        </p:nvSpPr>
        <p:spPr>
          <a:xfrm>
            <a:off x="2044700" y="5183188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77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63FF4A12-5D43-CA5D-746D-9A9BB507F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5511800"/>
            <a:ext cx="90646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C29455-64CA-4E13-9C96-E77509B0D665}"/>
              </a:ext>
            </a:extLst>
          </p:cNvPr>
          <p:cNvSpPr txBox="1"/>
          <p:nvPr/>
        </p:nvSpPr>
        <p:spPr>
          <a:xfrm>
            <a:off x="2044700" y="5532438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보도자료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179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E053A426-AD98-36C6-4E03-3F131A40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5862638"/>
            <a:ext cx="906463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33BA47-A543-43C7-8C41-3A424EE599E9}"/>
              </a:ext>
            </a:extLst>
          </p:cNvPr>
          <p:cNvSpPr txBox="1"/>
          <p:nvPr/>
        </p:nvSpPr>
        <p:spPr>
          <a:xfrm>
            <a:off x="2044700" y="5883275"/>
            <a:ext cx="879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58A10D9-4313-46FE-9363-3705E60C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5" y="3063875"/>
            <a:ext cx="2671763" cy="214947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49182" name="TextBox 29">
            <a:extLst>
              <a:ext uri="{FF2B5EF4-FFF2-40B4-BE49-F238E27FC236}">
                <a16:creationId xmlns:a16="http://schemas.microsoft.com/office/drawing/2014/main" id="{895E46C2-D997-CF21-D3B9-CBA5723E4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5357813"/>
            <a:ext cx="1571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1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SNS </a:t>
            </a:r>
            <a:r>
              <a:rPr lang="ko-KR" altLang="en-US" sz="1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연계 기능</a:t>
            </a:r>
          </a:p>
        </p:txBody>
      </p:sp>
      <p:sp>
        <p:nvSpPr>
          <p:cNvPr id="49183" name="TextBox 30">
            <a:extLst>
              <a:ext uri="{FF2B5EF4-FFF2-40B4-BE49-F238E27FC236}">
                <a16:creationId xmlns:a16="http://schemas.microsoft.com/office/drawing/2014/main" id="{EEC77F5E-D73F-44B4-206D-24D74E3E3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513" y="5648325"/>
            <a:ext cx="2770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b="1">
                <a:latin typeface="나눔고딕" pitchFamily="2" charset="-127"/>
                <a:ea typeface="나눔고딕" pitchFamily="2" charset="-127"/>
              </a:rPr>
              <a:t>SNS </a:t>
            </a:r>
            <a:r>
              <a:rPr lang="ko-KR" altLang="en-US" sz="1200" b="1">
                <a:latin typeface="나눔고딕" pitchFamily="2" charset="-127"/>
                <a:ea typeface="나눔고딕" pitchFamily="2" charset="-127"/>
              </a:rPr>
              <a:t>댓글 기능 사용 시 사용자 소셜 댓글 활성화</a:t>
            </a:r>
            <a:endParaRPr lang="en-US" altLang="ko-KR" sz="12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FADDA8-C917-3797-9463-7DB45921D047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E6224F91-65DC-EBDA-29D0-493DEF2A4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27">
            <a:extLst>
              <a:ext uri="{FF2B5EF4-FFF2-40B4-BE49-F238E27FC236}">
                <a16:creationId xmlns:a16="http://schemas.microsoft.com/office/drawing/2014/main" id="{F03817A4-BA14-6CA0-31FF-9F300AD79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0180" name="Rectangle 1">
            <a:extLst>
              <a:ext uri="{FF2B5EF4-FFF2-40B4-BE49-F238E27FC236}">
                <a16:creationId xmlns:a16="http://schemas.microsoft.com/office/drawing/2014/main" id="{FDBCC188-DA02-2F0A-B8C8-8D28F31C3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0181" name="Rectangle 4">
            <a:extLst>
              <a:ext uri="{FF2B5EF4-FFF2-40B4-BE49-F238E27FC236}">
                <a16:creationId xmlns:a16="http://schemas.microsoft.com/office/drawing/2014/main" id="{DA18C7BB-D683-1140-6A14-C4EFE1264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0183" name="AutoShape 37">
            <a:extLst>
              <a:ext uri="{FF2B5EF4-FFF2-40B4-BE49-F238E27FC236}">
                <a16:creationId xmlns:a16="http://schemas.microsoft.com/office/drawing/2014/main" id="{8EA3B04B-1C47-3303-D9A8-CF265D43F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) (4/8)</a:t>
            </a:r>
            <a:endParaRPr lang="ko-KR" altLang="en-US" sz="1200" dirty="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81A3D3-0239-D5E9-31E5-FDCECA7151CD}"/>
              </a:ext>
            </a:extLst>
          </p:cNvPr>
          <p:cNvGrpSpPr/>
          <p:nvPr/>
        </p:nvGrpSpPr>
        <p:grpSpPr>
          <a:xfrm>
            <a:off x="1524000" y="2193925"/>
            <a:ext cx="9144000" cy="4133850"/>
            <a:chOff x="1590675" y="2193925"/>
            <a:chExt cx="9144000" cy="4133850"/>
          </a:xfrm>
        </p:grpSpPr>
        <p:sp>
          <p:nvSpPr>
            <p:cNvPr id="50184" name="TextBox 7">
              <a:extLst>
                <a:ext uri="{FF2B5EF4-FFF2-40B4-BE49-F238E27FC236}">
                  <a16:creationId xmlns:a16="http://schemas.microsoft.com/office/drawing/2014/main" id="{2E526FDB-245A-B7BB-37CA-3840E6043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675" y="2193925"/>
              <a:ext cx="91440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VD@CMS</a:t>
              </a:r>
              <a:r>
                <a:rPr lang="ko-KR" altLang="en-US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의 </a:t>
              </a:r>
              <a:r>
                <a:rPr lang="ko-KR" altLang="en-US" sz="2400" b="1" dirty="0">
                  <a:solidFill>
                    <a:srgbClr val="0070C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게시물 필터링 기능 활성화</a:t>
              </a:r>
            </a:p>
          </p:txBody>
        </p:sp>
        <p:sp>
          <p:nvSpPr>
            <p:cNvPr id="50185" name="TextBox 8">
              <a:extLst>
                <a:ext uri="{FF2B5EF4-FFF2-40B4-BE49-F238E27FC236}">
                  <a16:creationId xmlns:a16="http://schemas.microsoft.com/office/drawing/2014/main" id="{F09B17B0-4008-FFC2-99DA-82BDC8B2B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0675" y="2678113"/>
              <a:ext cx="9144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ko-KR" altLang="en-US" sz="1600" dirty="0">
                  <a:latin typeface="다음_Regular" pitchFamily="2" charset="-127"/>
                  <a:ea typeface="다음_Regular" pitchFamily="2" charset="-127"/>
                </a:rPr>
                <a:t>개인정보 및 중요정보</a:t>
              </a:r>
              <a:r>
                <a:rPr lang="en-US" altLang="ko-KR" sz="1600" dirty="0">
                  <a:latin typeface="다음_Regular" pitchFamily="2" charset="-127"/>
                  <a:ea typeface="다음_Regular" pitchFamily="2" charset="-127"/>
                </a:rPr>
                <a:t>, </a:t>
              </a:r>
              <a:r>
                <a:rPr lang="ko-KR" altLang="en-US" sz="1600" dirty="0">
                  <a:latin typeface="다음_Regular" pitchFamily="2" charset="-127"/>
                  <a:ea typeface="다음_Regular" pitchFamily="2" charset="-127"/>
                </a:rPr>
                <a:t>비속어가 포함된 게시물을 진단하고 차단</a:t>
              </a:r>
              <a:endParaRPr lang="en-US" altLang="ko-KR" sz="1600" dirty="0">
                <a:solidFill>
                  <a:srgbClr val="0070C0"/>
                </a:solidFill>
                <a:latin typeface="다음_Regular" pitchFamily="2" charset="-127"/>
                <a:ea typeface="다음_Regular" pitchFamily="2" charset="-127"/>
              </a:endParaRPr>
            </a:p>
          </p:txBody>
        </p:sp>
        <p:grpSp>
          <p:nvGrpSpPr>
            <p:cNvPr id="50186" name="그룹 9">
              <a:extLst>
                <a:ext uri="{FF2B5EF4-FFF2-40B4-BE49-F238E27FC236}">
                  <a16:creationId xmlns:a16="http://schemas.microsoft.com/office/drawing/2014/main" id="{FCFCD79E-9D2A-A003-D0E9-297FC08BE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6875" y="3376613"/>
              <a:ext cx="6450013" cy="2595562"/>
              <a:chOff x="971600" y="2924944"/>
              <a:chExt cx="6451487" cy="2595356"/>
            </a:xfrm>
          </p:grpSpPr>
          <p:pic>
            <p:nvPicPr>
              <p:cNvPr id="50189" name="그림 10">
                <a:extLst>
                  <a:ext uri="{FF2B5EF4-FFF2-40B4-BE49-F238E27FC236}">
                    <a16:creationId xmlns:a16="http://schemas.microsoft.com/office/drawing/2014/main" id="{5DCB0A28-4A36-1BEE-E6E5-827F4DC85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2924944"/>
                <a:ext cx="2880320" cy="2590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190" name="그림 11">
                <a:extLst>
                  <a:ext uri="{FF2B5EF4-FFF2-40B4-BE49-F238E27FC236}">
                    <a16:creationId xmlns:a16="http://schemas.microsoft.com/office/drawing/2014/main" id="{779EF45E-13B8-4E3A-9226-A89B2B665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2768" y="2924944"/>
                <a:ext cx="2880319" cy="2595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418F20-225D-4B33-ACE6-CDB8789CB3D2}"/>
                </a:ext>
              </a:extLst>
            </p:cNvPr>
            <p:cNvSpPr txBox="1"/>
            <p:nvPr/>
          </p:nvSpPr>
          <p:spPr>
            <a:xfrm>
              <a:off x="3827463" y="6073775"/>
              <a:ext cx="1098550" cy="254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+mn-ea"/>
                  <a:cs typeface="Calibri"/>
                </a:rPr>
                <a:t>[ </a:t>
              </a:r>
              <a:r>
                <a:rPr lang="ko-KR" altLang="en-US" sz="1050" b="1" dirty="0">
                  <a:solidFill>
                    <a:prstClr val="black"/>
                  </a:solidFill>
                  <a:latin typeface="+mn-ea"/>
                  <a:cs typeface="Calibri"/>
                </a:rPr>
                <a:t>금칙어 차단 </a:t>
              </a:r>
              <a:r>
                <a:rPr lang="en-US" altLang="ko-KR" sz="1050" b="1" dirty="0">
                  <a:solidFill>
                    <a:prstClr val="black"/>
                  </a:solidFill>
                  <a:latin typeface="+mn-ea"/>
                  <a:cs typeface="Calibri"/>
                </a:rPr>
                <a:t>]</a:t>
              </a:r>
              <a:endParaRPr lang="ko-KR" altLang="en-US" sz="1050" b="1" dirty="0">
                <a:solidFill>
                  <a:prstClr val="black"/>
                </a:solidFill>
                <a:latin typeface="+mn-ea"/>
                <a:cs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B20C0-C074-49F6-A83E-05C13612E1EF}"/>
                </a:ext>
              </a:extLst>
            </p:cNvPr>
            <p:cNvSpPr txBox="1"/>
            <p:nvPr/>
          </p:nvSpPr>
          <p:spPr>
            <a:xfrm>
              <a:off x="6946900" y="6073775"/>
              <a:ext cx="2001838" cy="254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prstClr val="black"/>
                  </a:solidFill>
                  <a:latin typeface="+mn-ea"/>
                  <a:cs typeface="Calibri"/>
                </a:rPr>
                <a:t>[ </a:t>
              </a:r>
              <a:r>
                <a:rPr lang="ko-KR" altLang="en-US" sz="1050" b="1" dirty="0">
                  <a:solidFill>
                    <a:prstClr val="black"/>
                  </a:solidFill>
                  <a:latin typeface="+mn-ea"/>
                  <a:cs typeface="Calibri"/>
                </a:rPr>
                <a:t>개인정보 및 중요정보 차단 </a:t>
              </a:r>
              <a:r>
                <a:rPr lang="en-US" altLang="ko-KR" sz="1050" b="1" dirty="0">
                  <a:solidFill>
                    <a:prstClr val="black"/>
                  </a:solidFill>
                  <a:latin typeface="+mn-ea"/>
                  <a:cs typeface="Calibri"/>
                </a:rPr>
                <a:t>]</a:t>
              </a:r>
              <a:endParaRPr lang="ko-KR" altLang="en-US" sz="1050" b="1" dirty="0">
                <a:solidFill>
                  <a:prstClr val="black"/>
                </a:solidFill>
                <a:latin typeface="+mn-ea"/>
                <a:cs typeface="Calibri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7A7629-227F-7FB3-D854-5DC0361AB6F2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2427ACE9-A98F-9513-28A7-35B1A87E6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7">
            <a:extLst>
              <a:ext uri="{FF2B5EF4-FFF2-40B4-BE49-F238E27FC236}">
                <a16:creationId xmlns:a16="http://schemas.microsoft.com/office/drawing/2014/main" id="{7813A0FC-0553-3410-2A03-6DF745B76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1204" name="Rectangle 1">
            <a:extLst>
              <a:ext uri="{FF2B5EF4-FFF2-40B4-BE49-F238E27FC236}">
                <a16:creationId xmlns:a16="http://schemas.microsoft.com/office/drawing/2014/main" id="{51B555AA-B7B3-5271-6EAA-F9233671E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1205" name="Rectangle 4">
            <a:extLst>
              <a:ext uri="{FF2B5EF4-FFF2-40B4-BE49-F238E27FC236}">
                <a16:creationId xmlns:a16="http://schemas.microsoft.com/office/drawing/2014/main" id="{51AB90D4-BE23-F087-93BE-0C0B1A2EA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1207" name="AutoShape 37">
            <a:extLst>
              <a:ext uri="{FF2B5EF4-FFF2-40B4-BE49-F238E27FC236}">
                <a16:creationId xmlns:a16="http://schemas.microsoft.com/office/drawing/2014/main" id="{F0F225F5-385A-3EB0-0590-2E19745E3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ver ) (5/8)</a:t>
            </a:r>
            <a:endParaRPr lang="ko-KR" altLang="en-US" sz="12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A915B4-781B-AE22-98AA-ADC28E6A2339}"/>
              </a:ext>
            </a:extLst>
          </p:cNvPr>
          <p:cNvGrpSpPr/>
          <p:nvPr/>
        </p:nvGrpSpPr>
        <p:grpSpPr>
          <a:xfrm>
            <a:off x="1524000" y="2060575"/>
            <a:ext cx="9144000" cy="4573588"/>
            <a:chOff x="1455738" y="2060575"/>
            <a:chExt cx="9144000" cy="4573588"/>
          </a:xfrm>
        </p:grpSpPr>
        <p:sp>
          <p:nvSpPr>
            <p:cNvPr id="51208" name="TextBox 7">
              <a:extLst>
                <a:ext uri="{FF2B5EF4-FFF2-40B4-BE49-F238E27FC236}">
                  <a16:creationId xmlns:a16="http://schemas.microsoft.com/office/drawing/2014/main" id="{1C373511-DB7F-AE5C-8BA1-4D5570C23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5738" y="2060575"/>
              <a:ext cx="91440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CMS</a:t>
              </a:r>
              <a:r>
                <a:rPr lang="ko-KR" altLang="en-US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의 </a:t>
              </a:r>
              <a:r>
                <a:rPr lang="ko-KR" altLang="en-US" sz="2400" b="1" dirty="0">
                  <a:solidFill>
                    <a:srgbClr val="0070C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사이트 방문 통계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EA7B64-7CA1-4AD8-B8F8-042F9AD12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89"/>
            <a:stretch/>
          </p:blipFill>
          <p:spPr>
            <a:xfrm>
              <a:off x="1706563" y="2709863"/>
              <a:ext cx="6061075" cy="36052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0" name="사각형 설명선 54">
              <a:extLst>
                <a:ext uri="{FF2B5EF4-FFF2-40B4-BE49-F238E27FC236}">
                  <a16:creationId xmlns:a16="http://schemas.microsoft.com/office/drawing/2014/main" id="{760A2EAA-04D3-4100-89A5-1A190F15EFEC}"/>
                </a:ext>
              </a:extLst>
            </p:cNvPr>
            <p:cNvSpPr/>
            <p:nvPr/>
          </p:nvSpPr>
          <p:spPr>
            <a:xfrm>
              <a:off x="6921500" y="5113338"/>
              <a:ext cx="1055688" cy="449262"/>
            </a:xfrm>
            <a:prstGeom prst="wedgeRectCallout">
              <a:avLst>
                <a:gd name="adj1" fmla="val 49"/>
                <a:gd name="adj2" fmla="val 81440"/>
              </a:avLst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통계자료 </a:t>
              </a:r>
              <a:endPara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엑셀 다운로드</a:t>
              </a:r>
            </a:p>
          </p:txBody>
        </p:sp>
        <p:sp>
          <p:nvSpPr>
            <p:cNvPr id="11" name="사각형 설명선 55">
              <a:extLst>
                <a:ext uri="{FF2B5EF4-FFF2-40B4-BE49-F238E27FC236}">
                  <a16:creationId xmlns:a16="http://schemas.microsoft.com/office/drawing/2014/main" id="{0ED7D310-7F1E-4D2A-8EED-C69309F69C23}"/>
                </a:ext>
              </a:extLst>
            </p:cNvPr>
            <p:cNvSpPr/>
            <p:nvPr/>
          </p:nvSpPr>
          <p:spPr>
            <a:xfrm>
              <a:off x="4786313" y="2622550"/>
              <a:ext cx="915987" cy="495300"/>
            </a:xfrm>
            <a:prstGeom prst="wedgeRectCallout">
              <a:avLst>
                <a:gd name="adj1" fmla="val -43924"/>
                <a:gd name="adj2" fmla="val 75737"/>
              </a:avLst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주요 통계정보</a:t>
              </a:r>
              <a:endPara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조회기간 설정</a:t>
              </a:r>
            </a:p>
          </p:txBody>
        </p:sp>
        <p:sp>
          <p:nvSpPr>
            <p:cNvPr id="12" name="사각형 설명선 26">
              <a:extLst>
                <a:ext uri="{FF2B5EF4-FFF2-40B4-BE49-F238E27FC236}">
                  <a16:creationId xmlns:a16="http://schemas.microsoft.com/office/drawing/2014/main" id="{75CBF20F-D171-4BE8-ADD4-8CE2487286AC}"/>
                </a:ext>
              </a:extLst>
            </p:cNvPr>
            <p:cNvSpPr/>
            <p:nvPr/>
          </p:nvSpPr>
          <p:spPr>
            <a:xfrm>
              <a:off x="5199063" y="3536950"/>
              <a:ext cx="1222375" cy="523875"/>
            </a:xfrm>
            <a:prstGeom prst="wedgeRectCallout">
              <a:avLst>
                <a:gd name="adj1" fmla="val 42045"/>
                <a:gd name="adj2" fmla="val 82285"/>
              </a:avLst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직관적인 이해도 향상을 위한 다이어그램 제공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58249F-FB51-4CA7-8266-7858BF873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038" y="6124575"/>
              <a:ext cx="5308600" cy="27146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4" name="아래쪽 화살표 6">
              <a:extLst>
                <a:ext uri="{FF2B5EF4-FFF2-40B4-BE49-F238E27FC236}">
                  <a16:creationId xmlns:a16="http://schemas.microsoft.com/office/drawing/2014/main" id="{FE34B17E-95E6-4279-9646-D095B6D2CB0B}"/>
                </a:ext>
              </a:extLst>
            </p:cNvPr>
            <p:cNvSpPr/>
            <p:nvPr/>
          </p:nvSpPr>
          <p:spPr>
            <a:xfrm>
              <a:off x="7450138" y="5740400"/>
              <a:ext cx="174625" cy="36036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63450" algn="ctr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defRPr/>
              </a:pPr>
              <a:endParaRPr lang="ko-KR" altLang="en-US" sz="900" dirty="0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9A96BF-D74E-4245-B031-04CD33D6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713" y="5534025"/>
              <a:ext cx="3036887" cy="8953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6" name="사각형 설명선 15">
              <a:extLst>
                <a:ext uri="{FF2B5EF4-FFF2-40B4-BE49-F238E27FC236}">
                  <a16:creationId xmlns:a16="http://schemas.microsoft.com/office/drawing/2014/main" id="{00FEA700-6ECC-4238-8089-CA65B2AF6C5A}"/>
                </a:ext>
              </a:extLst>
            </p:cNvPr>
            <p:cNvSpPr/>
            <p:nvPr/>
          </p:nvSpPr>
          <p:spPr>
            <a:xfrm>
              <a:off x="1824038" y="5481638"/>
              <a:ext cx="1430337" cy="682625"/>
            </a:xfrm>
            <a:prstGeom prst="wedgeRectCallout">
              <a:avLst>
                <a:gd name="adj1" fmla="val 45658"/>
                <a:gd name="adj2" fmla="val 70830"/>
              </a:avLst>
            </a:prstGeom>
            <a:solidFill>
              <a:schemeClr val="bg1"/>
            </a:solidFill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통계</a:t>
              </a:r>
              <a:r>
                <a:rPr lang="en-US" altLang="ko-KR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합산</a:t>
              </a:r>
              <a:r>
                <a:rPr lang="en-US" altLang="ko-KR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평균 등</a:t>
              </a:r>
              <a:endPara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함수를 활용하여</a:t>
              </a:r>
              <a:endPara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>
                <a:defRPr/>
              </a:pPr>
              <a:r>
                <a:rPr lang="ko-KR" altLang="en-US" sz="800" b="1"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손쉽게 통계관리할 수 있는 엑셀파일 화면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51BE45D-7C95-4893-863D-FBD3462CBB22}"/>
                </a:ext>
              </a:extLst>
            </p:cNvPr>
            <p:cNvCxnSpPr/>
            <p:nvPr/>
          </p:nvCxnSpPr>
          <p:spPr>
            <a:xfrm>
              <a:off x="8115300" y="2709863"/>
              <a:ext cx="0" cy="39243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F5D07B-FC51-4806-B5BF-E54D69A496EA}"/>
                </a:ext>
              </a:extLst>
            </p:cNvPr>
            <p:cNvSpPr txBox="1"/>
            <p:nvPr/>
          </p:nvSpPr>
          <p:spPr>
            <a:xfrm>
              <a:off x="8347075" y="2706688"/>
              <a:ext cx="2070100" cy="33845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9388" indent="-179388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집계 구분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방문자 수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방문 횟수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페이지 뷰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- OS,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브라우저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디바이스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기간 분류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주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별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월 별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년 별</a:t>
              </a:r>
              <a:endParaRPr lang="en-US" altLang="ko-KR" sz="12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파일 저장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엑셀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이미지</a:t>
              </a:r>
              <a:endParaRPr lang="en-US" altLang="ko-KR" sz="12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endPara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9388" indent="-179388">
                <a:lnSpc>
                  <a:spcPct val="150000"/>
                </a:lnSpc>
                <a:buFont typeface="Wingdings" pitchFamily="2" charset="2"/>
                <a:buChar char="§"/>
                <a:defRPr/>
              </a:pP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기타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프로젝트 기간 중 추가 항목 반영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6646E-219D-D821-904F-5BE00A1FBB00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 Box 27">
            <a:extLst>
              <a:ext uri="{FF2B5EF4-FFF2-40B4-BE49-F238E27FC236}">
                <a16:creationId xmlns:a16="http://schemas.microsoft.com/office/drawing/2014/main" id="{1F7775A4-64B6-2A00-1FFD-FD0A723E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7">
            <a:extLst>
              <a:ext uri="{FF2B5EF4-FFF2-40B4-BE49-F238E27FC236}">
                <a16:creationId xmlns:a16="http://schemas.microsoft.com/office/drawing/2014/main" id="{6CFD50DE-21FC-422D-32E9-C0151B3B3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155575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</a:t>
            </a:r>
            <a:r>
              <a:rPr kumimoji="0"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사업의 개요</a:t>
            </a:r>
          </a:p>
        </p:txBody>
      </p:sp>
      <p:sp>
        <p:nvSpPr>
          <p:cNvPr id="25603" name="Text Box 27">
            <a:extLst>
              <a:ext uri="{FF2B5EF4-FFF2-40B4-BE49-F238E27FC236}">
                <a16:creationId xmlns:a16="http://schemas.microsoft.com/office/drawing/2014/main" id="{9FAC5B58-63CA-B2DF-7B81-ABD6AC50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2000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I. 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개요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5636EA9-5564-D7D6-D153-B05265C2508B}"/>
              </a:ext>
            </a:extLst>
          </p:cNvPr>
          <p:cNvSpPr/>
          <p:nvPr/>
        </p:nvSpPr>
        <p:spPr bwMode="auto">
          <a:xfrm>
            <a:off x="1036638" y="936625"/>
            <a:ext cx="8978900" cy="784225"/>
          </a:xfrm>
          <a:prstGeom prst="roundRect">
            <a:avLst/>
          </a:prstGeom>
          <a:noFill/>
          <a:ln w="508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5" name="TextBox 18">
            <a:extLst>
              <a:ext uri="{FF2B5EF4-FFF2-40B4-BE49-F238E27FC236}">
                <a16:creationId xmlns:a16="http://schemas.microsoft.com/office/drawing/2014/main" id="{648C3BD4-0BDF-FAA4-6E05-8B09181FB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1155700"/>
            <a:ext cx="6602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자원공유시스템 「인천 바이오 맵」 온라인 플랫폼 구축 용역</a:t>
            </a:r>
          </a:p>
        </p:txBody>
      </p:sp>
      <p:sp>
        <p:nvSpPr>
          <p:cNvPr id="25606" name="모서리가 둥근 직사각형 19">
            <a:extLst>
              <a:ext uri="{FF2B5EF4-FFF2-40B4-BE49-F238E27FC236}">
                <a16:creationId xmlns:a16="http://schemas.microsoft.com/office/drawing/2014/main" id="{C033AAA1-DD3D-DCA8-4432-B5D3E41DA1C5}"/>
              </a:ext>
            </a:extLst>
          </p:cNvPr>
          <p:cNvSpPr>
            <a:spLocks noChangeAspect="1"/>
          </p:cNvSpPr>
          <p:nvPr/>
        </p:nvSpPr>
        <p:spPr bwMode="auto">
          <a:xfrm>
            <a:off x="1138238" y="1042988"/>
            <a:ext cx="2068512" cy="574675"/>
          </a:xfrm>
          <a:prstGeom prst="roundRect">
            <a:avLst>
              <a:gd name="adj" fmla="val 16667"/>
            </a:avLst>
          </a:prstGeom>
          <a:solidFill>
            <a:srgbClr val="FF9933">
              <a:alpha val="9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ko-KR" altLang="en-US" sz="16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 업  명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E2663D6-5316-A6A5-15A1-BF7C8FE58EEB}"/>
              </a:ext>
            </a:extLst>
          </p:cNvPr>
          <p:cNvSpPr/>
          <p:nvPr/>
        </p:nvSpPr>
        <p:spPr bwMode="auto">
          <a:xfrm>
            <a:off x="1014413" y="1901825"/>
            <a:ext cx="8978900" cy="784225"/>
          </a:xfrm>
          <a:prstGeom prst="roundRect">
            <a:avLst/>
          </a:prstGeom>
          <a:noFill/>
          <a:ln w="508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8" name="TextBox 21">
            <a:extLst>
              <a:ext uri="{FF2B5EF4-FFF2-40B4-BE49-F238E27FC236}">
                <a16:creationId xmlns:a16="http://schemas.microsoft.com/office/drawing/2014/main" id="{28B6E79C-75CB-889D-E1A5-C50825DE0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2131010"/>
            <a:ext cx="6602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 01. 13 ~ 2023. 04. 19</a:t>
            </a:r>
            <a:endParaRPr kumimoji="0" lang="ko-KR" altLang="en-US" sz="16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90EF211-315D-DFED-2F5C-89D228BE4E16}"/>
              </a:ext>
            </a:extLst>
          </p:cNvPr>
          <p:cNvSpPr/>
          <p:nvPr/>
        </p:nvSpPr>
        <p:spPr bwMode="auto">
          <a:xfrm>
            <a:off x="1138238" y="2012156"/>
            <a:ext cx="2068512" cy="576262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b="1" dirty="0">
                <a:solidFill>
                  <a:srgbClr val="3B4CAB"/>
                </a:solidFill>
                <a:latin typeface="맑은 고딕" pitchFamily="50" charset="-127"/>
                <a:ea typeface="맑은 고딕" pitchFamily="50" charset="-127"/>
              </a:rPr>
              <a:t>과 업 기 간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C33EFE9-E195-0112-65AA-765796CB9514}"/>
              </a:ext>
            </a:extLst>
          </p:cNvPr>
          <p:cNvSpPr/>
          <p:nvPr/>
        </p:nvSpPr>
        <p:spPr bwMode="auto">
          <a:xfrm>
            <a:off x="1036638" y="2868613"/>
            <a:ext cx="8978900" cy="784225"/>
          </a:xfrm>
          <a:prstGeom prst="roundRect">
            <a:avLst/>
          </a:prstGeom>
          <a:noFill/>
          <a:ln w="508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11" name="TextBox 24">
            <a:extLst>
              <a:ext uri="{FF2B5EF4-FFF2-40B4-BE49-F238E27FC236}">
                <a16:creationId xmlns:a16="http://schemas.microsoft.com/office/drawing/2014/main" id="{87C92E90-4C87-CF2A-7DCB-E7BC9D5B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3074988"/>
            <a:ext cx="66024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인천테크노파크</a:t>
            </a:r>
            <a:endParaRPr kumimoji="0" lang="ko-KR" altLang="en-US" sz="16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8B041EA-0EA9-6837-86C5-A2FA5C2AF74F}"/>
              </a:ext>
            </a:extLst>
          </p:cNvPr>
          <p:cNvSpPr/>
          <p:nvPr/>
        </p:nvSpPr>
        <p:spPr bwMode="auto">
          <a:xfrm>
            <a:off x="1138238" y="2967038"/>
            <a:ext cx="2068512" cy="576262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b="1" dirty="0">
                <a:solidFill>
                  <a:srgbClr val="3B4CAB"/>
                </a:solidFill>
                <a:latin typeface="맑은 고딕" pitchFamily="50" charset="-127"/>
                <a:ea typeface="맑은 고딕" pitchFamily="50" charset="-127"/>
              </a:rPr>
              <a:t>주 관 기 관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00A9930-FB96-2049-8A46-906D53B179C2}"/>
              </a:ext>
            </a:extLst>
          </p:cNvPr>
          <p:cNvSpPr/>
          <p:nvPr/>
        </p:nvSpPr>
        <p:spPr bwMode="auto">
          <a:xfrm>
            <a:off x="1014413" y="3833813"/>
            <a:ext cx="8978900" cy="784225"/>
          </a:xfrm>
          <a:prstGeom prst="roundRect">
            <a:avLst/>
          </a:prstGeom>
          <a:noFill/>
          <a:ln w="508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endParaRPr lang="ko-KR" altLang="en-US" sz="25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14" name="TextBox 27">
            <a:extLst>
              <a:ext uri="{FF2B5EF4-FFF2-40B4-BE49-F238E27FC236}">
                <a16:creationId xmlns:a16="http://schemas.microsoft.com/office/drawing/2014/main" id="{3C3454D1-B08A-317F-67B4-35C138BB5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4056063"/>
            <a:ext cx="6002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㈜버츄얼드림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E84E55F-73CC-3837-AFC2-4B6070249580}"/>
              </a:ext>
            </a:extLst>
          </p:cNvPr>
          <p:cNvSpPr/>
          <p:nvPr/>
        </p:nvSpPr>
        <p:spPr bwMode="auto">
          <a:xfrm>
            <a:off x="1138238" y="3940175"/>
            <a:ext cx="2068512" cy="574675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b="1" dirty="0">
                <a:solidFill>
                  <a:srgbClr val="3B4CAB"/>
                </a:solidFill>
                <a:latin typeface="맑은 고딕" pitchFamily="50" charset="-127"/>
                <a:ea typeface="맑은 고딕" pitchFamily="50" charset="-127"/>
              </a:rPr>
              <a:t>사 업 자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E3CFDA1-29C6-FF65-87D6-37F66E39BA48}"/>
              </a:ext>
            </a:extLst>
          </p:cNvPr>
          <p:cNvSpPr/>
          <p:nvPr/>
        </p:nvSpPr>
        <p:spPr bwMode="auto">
          <a:xfrm>
            <a:off x="1014413" y="4800600"/>
            <a:ext cx="8978900" cy="1633538"/>
          </a:xfrm>
          <a:prstGeom prst="roundRect">
            <a:avLst/>
          </a:prstGeom>
          <a:noFill/>
          <a:ln w="508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endParaRPr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r" eaLnBrk="1" latinLnBrk="1" hangingPunct="1">
              <a:defRPr/>
            </a:pPr>
            <a:endParaRPr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r" eaLnBrk="1" latinLnBrk="1" hangingPunct="1">
              <a:defRPr/>
            </a:pPr>
            <a:endParaRPr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r" eaLnBrk="1" latinLnBrk="1" hangingPunct="1">
              <a:defRPr/>
            </a:pPr>
            <a:endParaRPr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r" eaLnBrk="1" latinLnBrk="1" hangingPunct="1">
              <a:defRPr/>
            </a:pPr>
            <a:endParaRPr lang="en-US" altLang="ko-KR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4971269-B9BC-DBE7-9E3D-FF484418D03D}"/>
              </a:ext>
            </a:extLst>
          </p:cNvPr>
          <p:cNvSpPr/>
          <p:nvPr/>
        </p:nvSpPr>
        <p:spPr bwMode="auto">
          <a:xfrm>
            <a:off x="1138238" y="4878388"/>
            <a:ext cx="2066925" cy="1152525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b="1" dirty="0">
                <a:solidFill>
                  <a:srgbClr val="3B4CAB"/>
                </a:solidFill>
                <a:latin typeface="맑은 고딕" pitchFamily="50" charset="-127"/>
                <a:ea typeface="맑은 고딕" pitchFamily="50" charset="-127"/>
              </a:rPr>
              <a:t>사 업 내 용</a:t>
            </a:r>
          </a:p>
        </p:txBody>
      </p:sp>
      <p:sp>
        <p:nvSpPr>
          <p:cNvPr id="25618" name="TextBox 10">
            <a:extLst>
              <a:ext uri="{FF2B5EF4-FFF2-40B4-BE49-F238E27FC236}">
                <a16:creationId xmlns:a16="http://schemas.microsoft.com/office/drawing/2014/main" id="{74646698-57D1-56F7-F282-18F6B6764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0" y="4832350"/>
            <a:ext cx="6875463" cy="160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ts val="2000"/>
              </a:lnSpc>
            </a:pP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인천 바이오 맵 온라인 플랫폼 구축</a:t>
            </a:r>
            <a:endParaRPr kumimoji="0" lang="en-US" altLang="ko-KR" sz="15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ts val="2000"/>
              </a:lnSpc>
            </a:pP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바이오 자원 보유 기관 등록</a:t>
            </a:r>
            <a:r>
              <a:rPr kumimoji="0" lang="en-US" altLang="ko-KR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계정생성 후 자원 보유 현황 등록 및 관리</a:t>
            </a:r>
            <a:r>
              <a:rPr kumimoji="0" lang="en-US" altLang="ko-KR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바이오 자원 검색 기능 구현</a:t>
            </a:r>
            <a:endParaRPr kumimoji="0" lang="en-US" altLang="ko-KR" sz="15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ts val="2000"/>
              </a:lnSpc>
            </a:pP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기관주소의 지도 정보 연계를 위한 매핑 기능 및 지도 </a:t>
            </a:r>
            <a:r>
              <a:rPr kumimoji="0" lang="en-US" altLang="ko-KR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 </a:t>
            </a:r>
            <a:endParaRPr kumimoji="0" lang="en-US" altLang="ko-KR" sz="15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ts val="2000"/>
              </a:lnSpc>
            </a:pPr>
            <a:r>
              <a:rPr kumimoji="0" lang="en-US" altLang="ko-KR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편리성 높은 </a:t>
            </a:r>
            <a:r>
              <a:rPr kumimoji="0" lang="en-US" altLang="ko-KR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구현</a:t>
            </a:r>
            <a:endParaRPr kumimoji="0" lang="en-US" altLang="ko-KR" sz="15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000"/>
              </a:lnSpc>
            </a:pP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kumimoji="0" lang="ko-KR" altLang="en-US" sz="1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온라인 플랫폼 구축단계 운영지원</a:t>
            </a:r>
            <a:endParaRPr kumimoji="0" lang="en-US" altLang="ko-KR" sz="15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27">
            <a:extLst>
              <a:ext uri="{FF2B5EF4-FFF2-40B4-BE49-F238E27FC236}">
                <a16:creationId xmlns:a16="http://schemas.microsoft.com/office/drawing/2014/main" id="{209AD706-98EB-A6CA-AFFE-BCD914EA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2228" name="Rectangle 1">
            <a:extLst>
              <a:ext uri="{FF2B5EF4-FFF2-40B4-BE49-F238E27FC236}">
                <a16:creationId xmlns:a16="http://schemas.microsoft.com/office/drawing/2014/main" id="{E1936A39-D57C-2B16-C970-9B5783A3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AE1C4F0F-74EF-F66B-5FA8-958B846C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31" name="AutoShape 37">
            <a:extLst>
              <a:ext uri="{FF2B5EF4-FFF2-40B4-BE49-F238E27FC236}">
                <a16:creationId xmlns:a16="http://schemas.microsoft.com/office/drawing/2014/main" id="{A57E25AC-17B4-4D41-562F-98344F14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89063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ver ) (6/8)</a:t>
            </a:r>
            <a:endParaRPr lang="ko-KR" altLang="en-US" sz="12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72FBDB-92AF-8EE7-DCFD-B3395BAC0C8A}"/>
              </a:ext>
            </a:extLst>
          </p:cNvPr>
          <p:cNvGrpSpPr/>
          <p:nvPr/>
        </p:nvGrpSpPr>
        <p:grpSpPr>
          <a:xfrm>
            <a:off x="1524000" y="1989138"/>
            <a:ext cx="9144000" cy="4637087"/>
            <a:chOff x="1360488" y="1989138"/>
            <a:chExt cx="9144000" cy="4637087"/>
          </a:xfrm>
        </p:grpSpPr>
        <p:sp>
          <p:nvSpPr>
            <p:cNvPr id="52232" name="TextBox 7">
              <a:extLst>
                <a:ext uri="{FF2B5EF4-FFF2-40B4-BE49-F238E27FC236}">
                  <a16:creationId xmlns:a16="http://schemas.microsoft.com/office/drawing/2014/main" id="{40D1A2F8-7440-66F2-B7D8-D57D76DD3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0488" y="1989138"/>
              <a:ext cx="91440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CMS</a:t>
              </a:r>
              <a:r>
                <a:rPr lang="ko-KR" altLang="en-US" sz="2400" b="1" dirty="0">
                  <a:solidFill>
                    <a:srgbClr val="00000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의 </a:t>
              </a:r>
              <a:r>
                <a:rPr lang="ko-KR" altLang="en-US" sz="2400" b="1" dirty="0">
                  <a:solidFill>
                    <a:srgbClr val="0070C0"/>
                  </a:solidFill>
                  <a:latin typeface="다음_SemiBold" pitchFamily="2" charset="-127"/>
                  <a:ea typeface="다음_SemiBold" pitchFamily="2" charset="-127"/>
                  <a:cs typeface="Tahoma" panose="020B0604030504040204" pitchFamily="34" charset="0"/>
                </a:rPr>
                <a:t>조직도 관리 및 권한 관리 기능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186633-2861-456F-A484-620B86A2B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80" t="3631" b="6113"/>
            <a:stretch/>
          </p:blipFill>
          <p:spPr>
            <a:xfrm>
              <a:off x="1885950" y="2759075"/>
              <a:ext cx="5499100" cy="357981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2234" name="그림 9">
              <a:extLst>
                <a:ext uri="{FF2B5EF4-FFF2-40B4-BE49-F238E27FC236}">
                  <a16:creationId xmlns:a16="http://schemas.microsoft.com/office/drawing/2014/main" id="{74B4597D-C7E3-21B5-5651-075C169F5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388" y="2571750"/>
              <a:ext cx="2419350" cy="1776413"/>
            </a:xfrm>
            <a:prstGeom prst="rect">
              <a:avLst/>
            </a:prstGeom>
            <a:noFill/>
            <a:ln w="127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19A18D-ED08-42DB-8EE8-AAA836790410}"/>
                </a:ext>
              </a:extLst>
            </p:cNvPr>
            <p:cNvSpPr/>
            <p:nvPr/>
          </p:nvSpPr>
          <p:spPr>
            <a:xfrm>
              <a:off x="4881563" y="4400550"/>
              <a:ext cx="827087" cy="1443038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>
                <a:solidFill>
                  <a:prstClr val="black"/>
                </a:solidFill>
                <a:latin typeface="누리 L" panose="02020603020101020101" pitchFamily="18" charset="-127"/>
                <a:ea typeface="누리 L" panose="02020603020101020101" pitchFamily="18" charset="-127"/>
              </a:endParaRPr>
            </a:p>
          </p:txBody>
        </p:sp>
        <p:pic>
          <p:nvPicPr>
            <p:cNvPr id="52236" name="그림 11">
              <a:extLst>
                <a:ext uri="{FF2B5EF4-FFF2-40B4-BE49-F238E27FC236}">
                  <a16:creationId xmlns:a16="http://schemas.microsoft.com/office/drawing/2014/main" id="{E5091DAC-2ECA-BB1F-880A-655CA190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388" y="4521200"/>
              <a:ext cx="2419350" cy="2105025"/>
            </a:xfrm>
            <a:prstGeom prst="rect">
              <a:avLst/>
            </a:prstGeom>
            <a:noFill/>
            <a:ln w="127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연결선: 꺾임 2">
              <a:extLst>
                <a:ext uri="{FF2B5EF4-FFF2-40B4-BE49-F238E27FC236}">
                  <a16:creationId xmlns:a16="http://schemas.microsoft.com/office/drawing/2014/main" id="{90625B9B-E11E-4E15-81B4-1D1415F5906B}"/>
                </a:ext>
              </a:extLst>
            </p:cNvPr>
            <p:cNvCxnSpPr>
              <a:cxnSpLocks/>
              <a:stCxn id="11" idx="0"/>
              <a:endCxn id="52234" idx="1"/>
            </p:cNvCxnSpPr>
            <p:nvPr/>
          </p:nvCxnSpPr>
          <p:spPr>
            <a:xfrm rot="5400000" flipH="1" flipV="1">
              <a:off x="5949157" y="2804319"/>
              <a:ext cx="941387" cy="2251075"/>
            </a:xfrm>
            <a:prstGeom prst="bentConnector2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  <a:headEnd type="oval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7BB9D1-BC1E-4545-A392-7DFA477181AF}"/>
                </a:ext>
              </a:extLst>
            </p:cNvPr>
            <p:cNvSpPr/>
            <p:nvPr/>
          </p:nvSpPr>
          <p:spPr>
            <a:xfrm>
              <a:off x="1900238" y="2957513"/>
              <a:ext cx="974725" cy="179705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>
                <a:solidFill>
                  <a:prstClr val="black"/>
                </a:solidFill>
                <a:latin typeface="누리 L" panose="02020603020101020101" pitchFamily="18" charset="-127"/>
                <a:ea typeface="누리 L" panose="02020603020101020101" pitchFamily="18" charset="-127"/>
              </a:endParaRPr>
            </a:p>
          </p:txBody>
        </p:sp>
        <p:cxnSp>
          <p:nvCxnSpPr>
            <p:cNvPr id="15" name="연결선: 꺾임 40">
              <a:extLst>
                <a:ext uri="{FF2B5EF4-FFF2-40B4-BE49-F238E27FC236}">
                  <a16:creationId xmlns:a16="http://schemas.microsoft.com/office/drawing/2014/main" id="{A2F5C6E7-52CF-438E-8A05-EC79FFBE722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4267200" y="2874963"/>
              <a:ext cx="1398587" cy="5157788"/>
            </a:xfrm>
            <a:prstGeom prst="bentConnector2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  <a:headEnd type="oval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21BB8C-F15F-AE53-BBDA-1FB8DE93A603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10EC9721-571A-7BF6-A1B8-184CA7485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  <p:extLst>
      <p:ext uri="{BB962C8B-B14F-4D97-AF65-F5344CB8AC3E}">
        <p14:creationId xmlns:p14="http://schemas.microsoft.com/office/powerpoint/2010/main" val="340703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27">
            <a:extLst>
              <a:ext uri="{FF2B5EF4-FFF2-40B4-BE49-F238E27FC236}">
                <a16:creationId xmlns:a16="http://schemas.microsoft.com/office/drawing/2014/main" id="{209AD706-98EB-A6CA-AFFE-BCD914EA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2228" name="Rectangle 1">
            <a:extLst>
              <a:ext uri="{FF2B5EF4-FFF2-40B4-BE49-F238E27FC236}">
                <a16:creationId xmlns:a16="http://schemas.microsoft.com/office/drawing/2014/main" id="{E1936A39-D57C-2B16-C970-9B5783A3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AE1C4F0F-74EF-F66B-5FA8-958B846C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31" name="AutoShape 37">
            <a:extLst>
              <a:ext uri="{FF2B5EF4-FFF2-40B4-BE49-F238E27FC236}">
                <a16:creationId xmlns:a16="http://schemas.microsoft.com/office/drawing/2014/main" id="{A57E25AC-17B4-4D41-562F-98344F14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89063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) (7/10)</a:t>
            </a:r>
            <a:endParaRPr lang="ko-KR" altLang="en-US" sz="1200" dirty="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52232" name="TextBox 7">
            <a:extLst>
              <a:ext uri="{FF2B5EF4-FFF2-40B4-BE49-F238E27FC236}">
                <a16:creationId xmlns:a16="http://schemas.microsoft.com/office/drawing/2014/main" id="{40D1A2F8-7440-66F2-B7D8-D57D76DD3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3673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CMS</a:t>
            </a:r>
            <a:r>
              <a:rPr lang="ko-KR" altLang="en-US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사용자 유형 및 권한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21BB8C-F15F-AE53-BBDA-1FB8DE93A603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10EC9721-571A-7BF6-A1B8-184CA7485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1F7F79-19D3-3D7B-F895-3602A6EFE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08886"/>
              </p:ext>
            </p:extLst>
          </p:nvPr>
        </p:nvGraphicFramePr>
        <p:xfrm>
          <a:off x="1077516" y="2332038"/>
          <a:ext cx="10036968" cy="4021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428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18238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인천 </a:t>
                      </a:r>
                      <a:r>
                        <a:rPr lang="ko-KR" altLang="en-US" sz="1300" b="1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테크노파크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총괄 관리자</a:t>
                      </a:r>
                      <a:endParaRPr lang="ko-KR" altLang="en-US" sz="12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생성 및 권한부여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가능 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IP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ID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메뉴별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작업권한 관리 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조직 관리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등급 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관리자의 모든 행동 로그를 열람 가능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자료 담당자 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발급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권한부여 로그 목록 확인 및 검색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게시판 생성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접근 권한 설정 가능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 통합 관리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</a:t>
                      </a:r>
                      <a:r>
                        <a:rPr lang="ko-KR" altLang="en-US" sz="11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버전별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백업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b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*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하위 관리자의 권한 모두 사용 가능</a:t>
                      </a:r>
                      <a:endParaRPr lang="ko-KR" altLang="en-US" sz="11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1301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하위 관리자</a:t>
                      </a:r>
                      <a:r>
                        <a:rPr lang="en-US" altLang="ko-KR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직원</a:t>
                      </a:r>
                      <a:r>
                        <a:rPr lang="en-US" altLang="ko-KR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담당 메뉴별로 콘텐츠 관리기능 및 백업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 가능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 만족도 통계 확인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플랫폼내 메뉴 순서 및 메뉴 이름 변경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유관기관 등록 승인 및 관리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계정생성 및 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개인정보 접근 로그 목록 확인 및 검색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각 시설의 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GPS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정보를 입력</a:t>
                      </a:r>
                      <a:endParaRPr lang="ko-KR" altLang="en-US" sz="11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79412"/>
                  </a:ext>
                </a:extLst>
              </a:tr>
              <a:tr h="467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바이오 코디네이터</a:t>
                      </a:r>
                      <a:endParaRPr lang="ko-KR" altLang="en-US" sz="12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지원사업 등의 카테고리별 </a:t>
                      </a:r>
                      <a:r>
                        <a:rPr lang="ko-KR" altLang="en-US" sz="11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코디네이션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서비스 신청 접수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이행</a:t>
                      </a:r>
                      <a:endParaRPr lang="en-US" altLang="ko-KR" sz="11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52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27">
            <a:extLst>
              <a:ext uri="{FF2B5EF4-FFF2-40B4-BE49-F238E27FC236}">
                <a16:creationId xmlns:a16="http://schemas.microsoft.com/office/drawing/2014/main" id="{209AD706-98EB-A6CA-AFFE-BCD914EA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2228" name="Rectangle 1">
            <a:extLst>
              <a:ext uri="{FF2B5EF4-FFF2-40B4-BE49-F238E27FC236}">
                <a16:creationId xmlns:a16="http://schemas.microsoft.com/office/drawing/2014/main" id="{E1936A39-D57C-2B16-C970-9B5783A3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AE1C4F0F-74EF-F66B-5FA8-958B846C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2231" name="AutoShape 37">
            <a:extLst>
              <a:ext uri="{FF2B5EF4-FFF2-40B4-BE49-F238E27FC236}">
                <a16:creationId xmlns:a16="http://schemas.microsoft.com/office/drawing/2014/main" id="{A57E25AC-17B4-4D41-562F-98344F14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89063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) (8/10)</a:t>
            </a:r>
            <a:endParaRPr lang="ko-KR" altLang="en-US" sz="1200" dirty="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52232" name="TextBox 7">
            <a:extLst>
              <a:ext uri="{FF2B5EF4-FFF2-40B4-BE49-F238E27FC236}">
                <a16:creationId xmlns:a16="http://schemas.microsoft.com/office/drawing/2014/main" id="{40D1A2F8-7440-66F2-B7D8-D57D76DD3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3673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CMS</a:t>
            </a:r>
            <a:r>
              <a:rPr lang="ko-KR" altLang="en-US" sz="2400" b="1" dirty="0">
                <a:solidFill>
                  <a:srgbClr val="00000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itchFamily="2" charset="-127"/>
                <a:ea typeface="다음_SemiBold" pitchFamily="2" charset="-127"/>
                <a:cs typeface="Tahoma" panose="020B0604030504040204" pitchFamily="34" charset="0"/>
              </a:rPr>
              <a:t>사용자 유형 및 권한 분류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21BB8C-F15F-AE53-BBDA-1FB8DE93A603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10EC9721-571A-7BF6-A1B8-184CA7485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1F7F79-19D3-3D7B-F895-3602A6EFE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458465"/>
              </p:ext>
            </p:extLst>
          </p:nvPr>
        </p:nvGraphicFramePr>
        <p:xfrm>
          <a:off x="1077516" y="2487613"/>
          <a:ext cx="10036968" cy="3555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428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18238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유관 기관</a:t>
                      </a:r>
                      <a:endParaRPr lang="en-US" altLang="ko-KR" sz="1300" b="1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기관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산업체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학회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협회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연구소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기업</a:t>
                      </a:r>
                      <a:r>
                        <a:rPr lang="en-US" altLang="ko-KR" sz="13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기관 사용자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생성 및 권한부여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가능 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IP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ID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메뉴별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작업권한 관리 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조직 관리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등급 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관리자의 모든 행동 로그를 열람 가능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자료 담당자 관리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발급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권한부여 로그 목록 확인 및 검색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게시판 생성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접근 권한 설정 가능</a:t>
                      </a:r>
                      <a:b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 통합 관리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</a:t>
                      </a:r>
                      <a:r>
                        <a:rPr lang="ko-KR" altLang="en-US" sz="11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버전별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백업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b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*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하위 관리자의 권한 모두 사용 가능</a:t>
                      </a:r>
                      <a:endParaRPr lang="ko-KR" altLang="en-US" sz="11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13032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1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일반</a:t>
                      </a:r>
                      <a:endParaRPr lang="en-US" altLang="ko-KR" sz="1300" b="1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일반 사용자</a:t>
                      </a:r>
                      <a:endParaRPr lang="ko-KR" altLang="en-US" sz="13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 및 바이오 유관기관 회원가입 및 비밀번호 수정</a:t>
                      </a:r>
                    </a:p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자원 보유기관 및 유관기관 등록 및 수정</a:t>
                      </a:r>
                    </a:p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시설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장비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등록 및 수정</a:t>
                      </a:r>
                    </a:p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관련 정보</a:t>
                      </a:r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게시글 등록 및 수정</a:t>
                      </a:r>
                    </a:p>
                    <a:p>
                      <a:pPr algn="l" fontAlgn="ctr"/>
                      <a:r>
                        <a:rPr lang="en-US" altLang="ko-KR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댓글 작성 및 수정</a:t>
                      </a:r>
                    </a:p>
                    <a:p>
                      <a:pPr algn="l" fontAlgn="ctr"/>
                      <a:r>
                        <a:rPr lang="ko-KR" altLang="en-US" sz="11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*일반 사용자 권한 모두 사용 가능</a:t>
                      </a:r>
                      <a:endParaRPr lang="ko-KR" altLang="en-US" sz="11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5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851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27">
            <a:extLst>
              <a:ext uri="{FF2B5EF4-FFF2-40B4-BE49-F238E27FC236}">
                <a16:creationId xmlns:a16="http://schemas.microsoft.com/office/drawing/2014/main" id="{74E7D597-AE80-C989-77CF-15E1B23F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3252" name="Rectangle 1">
            <a:extLst>
              <a:ext uri="{FF2B5EF4-FFF2-40B4-BE49-F238E27FC236}">
                <a16:creationId xmlns:a16="http://schemas.microsoft.com/office/drawing/2014/main" id="{2F39FC33-214F-76E0-2A21-B4751303A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3253" name="Rectangle 4">
            <a:extLst>
              <a:ext uri="{FF2B5EF4-FFF2-40B4-BE49-F238E27FC236}">
                <a16:creationId xmlns:a16="http://schemas.microsoft.com/office/drawing/2014/main" id="{4574E9DD-CE19-189D-39B9-F0BC6815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3255" name="AutoShape 37">
            <a:extLst>
              <a:ext uri="{FF2B5EF4-FFF2-40B4-BE49-F238E27FC236}">
                <a16:creationId xmlns:a16="http://schemas.microsoft.com/office/drawing/2014/main" id="{E85C0D09-856E-9845-147B-953F9EC1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) (9/10)</a:t>
            </a:r>
            <a:endParaRPr lang="ko-KR" altLang="en-US" sz="1200" dirty="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3BD4E-F74F-B422-1E79-12EF36C0C22B}"/>
              </a:ext>
            </a:extLst>
          </p:cNvPr>
          <p:cNvGrpSpPr/>
          <p:nvPr/>
        </p:nvGrpSpPr>
        <p:grpSpPr>
          <a:xfrm>
            <a:off x="1524000" y="1849438"/>
            <a:ext cx="9144000" cy="3995737"/>
            <a:chOff x="1335088" y="2252663"/>
            <a:chExt cx="9144000" cy="3995737"/>
          </a:xfrm>
        </p:grpSpPr>
        <p:sp>
          <p:nvSpPr>
            <p:cNvPr id="53256" name="TextBox 7">
              <a:extLst>
                <a:ext uri="{FF2B5EF4-FFF2-40B4-BE49-F238E27FC236}">
                  <a16:creationId xmlns:a16="http://schemas.microsoft.com/office/drawing/2014/main" id="{C29723DA-F246-7D1F-6EFB-D235B37F74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5088" y="2252663"/>
              <a:ext cx="9144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2400" b="1">
                  <a:latin typeface="다음_SemiBold" pitchFamily="2" charset="-127"/>
                  <a:ea typeface="다음_SemiBold" pitchFamily="2" charset="-127"/>
                </a:rPr>
                <a:t>Dashboard</a:t>
              </a:r>
              <a:r>
                <a:rPr lang="ko-KR" altLang="en-US" sz="2400" b="1">
                  <a:latin typeface="다음_SemiBold" pitchFamily="2" charset="-127"/>
                  <a:ea typeface="다음_SemiBold" pitchFamily="2" charset="-127"/>
                </a:rPr>
                <a:t> 기능 강화</a:t>
              </a:r>
              <a:endParaRPr lang="en-US" altLang="ko-KR" sz="2400" b="1">
                <a:latin typeface="다음_SemiBold" pitchFamily="2" charset="-127"/>
                <a:ea typeface="다음_SemiBold" pitchFamily="2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952DEE-5562-43AA-4530-453A231A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" t="10533" r="1836" b="4133"/>
            <a:stretch/>
          </p:blipFill>
          <p:spPr>
            <a:xfrm>
              <a:off x="1801813" y="3306763"/>
              <a:ext cx="4321175" cy="294163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3258" name="Picture 6">
              <a:extLst>
                <a:ext uri="{FF2B5EF4-FFF2-40B4-BE49-F238E27FC236}">
                  <a16:creationId xmlns:a16="http://schemas.microsoft.com/office/drawing/2014/main" id="{448E23E2-3C4C-896C-D3C6-AA13078D6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3" y="4164013"/>
              <a:ext cx="465137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9" name="Picture 7">
              <a:extLst>
                <a:ext uri="{FF2B5EF4-FFF2-40B4-BE49-F238E27FC236}">
                  <a16:creationId xmlns:a16="http://schemas.microsoft.com/office/drawing/2014/main" id="{DBA57204-AF16-2431-823D-AF442A17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3" y="3530600"/>
              <a:ext cx="458787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0" name="TextBox 11">
              <a:extLst>
                <a:ext uri="{FF2B5EF4-FFF2-40B4-BE49-F238E27FC236}">
                  <a16:creationId xmlns:a16="http://schemas.microsoft.com/office/drawing/2014/main" id="{82E12BD2-75AE-4513-6AE5-3685441C8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7050" y="3600450"/>
              <a:ext cx="3590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다양한 데이터를 차트를 통해 시각화</a:t>
              </a:r>
              <a:endParaRPr lang="en-US" altLang="ko-KR" sz="1400" b="1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pic>
          <p:nvPicPr>
            <p:cNvPr id="53261" name="Picture 10">
              <a:extLst>
                <a:ext uri="{FF2B5EF4-FFF2-40B4-BE49-F238E27FC236}">
                  <a16:creationId xmlns:a16="http://schemas.microsoft.com/office/drawing/2014/main" id="{A59E1744-7E3E-3E3C-1351-DE717604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3" y="4802188"/>
              <a:ext cx="465137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2" name="Picture 11">
              <a:extLst>
                <a:ext uri="{FF2B5EF4-FFF2-40B4-BE49-F238E27FC236}">
                  <a16:creationId xmlns:a16="http://schemas.microsoft.com/office/drawing/2014/main" id="{DFD01847-6B5E-5A7A-598A-FD520810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3" y="5441950"/>
              <a:ext cx="465137" cy="46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3" name="TextBox 14">
              <a:extLst>
                <a:ext uri="{FF2B5EF4-FFF2-40B4-BE49-F238E27FC236}">
                  <a16:creationId xmlns:a16="http://schemas.microsoft.com/office/drawing/2014/main" id="{4243DCCC-0048-880A-2C4F-755A40BD5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7050" y="4249738"/>
              <a:ext cx="3602038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각종 현황</a:t>
              </a:r>
              <a:r>
                <a:rPr lang="en-US" altLang="ko-KR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신청상황 등 다양</a:t>
              </a:r>
            </a:p>
          </p:txBody>
        </p:sp>
        <p:sp>
          <p:nvSpPr>
            <p:cNvPr id="53264" name="TextBox 15">
              <a:extLst>
                <a:ext uri="{FF2B5EF4-FFF2-40B4-BE49-F238E27FC236}">
                  <a16:creationId xmlns:a16="http://schemas.microsoft.com/office/drawing/2014/main" id="{C3E7EB7F-B078-8C49-36EB-0BF85C8E0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7050" y="4784725"/>
              <a:ext cx="33512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시스템 모니터링 및 권한기능도 강화하여 관리자들이 쉽게 운영 현황을 확인</a:t>
              </a:r>
            </a:p>
          </p:txBody>
        </p:sp>
        <p:sp>
          <p:nvSpPr>
            <p:cNvPr id="53265" name="TextBox 16">
              <a:extLst>
                <a:ext uri="{FF2B5EF4-FFF2-40B4-BE49-F238E27FC236}">
                  <a16:creationId xmlns:a16="http://schemas.microsoft.com/office/drawing/2014/main" id="{36FBE6EE-2F75-76CB-5122-E6BDFDAD4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7050" y="5402263"/>
              <a:ext cx="3602038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VOC </a:t>
              </a:r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민원 처리 현황</a:t>
              </a:r>
              <a:r>
                <a:rPr lang="en-US" altLang="ko-KR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등록</a:t>
              </a:r>
              <a:r>
                <a:rPr lang="en-US" altLang="ko-KR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처리 완료</a:t>
              </a:r>
              <a:r>
                <a:rPr lang="en-US" altLang="ko-KR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14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을 확인하고 민원인의 불편함을 즉각 처리할 수 있게 제공</a:t>
              </a:r>
            </a:p>
          </p:txBody>
        </p:sp>
        <p:sp>
          <p:nvSpPr>
            <p:cNvPr id="53266" name="TextBox 17">
              <a:extLst>
                <a:ext uri="{FF2B5EF4-FFF2-40B4-BE49-F238E27FC236}">
                  <a16:creationId xmlns:a16="http://schemas.microsoft.com/office/drawing/2014/main" id="{45B41B83-493E-B6E0-F4E5-59B721267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5088" y="2706688"/>
              <a:ext cx="9144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ko-KR" altLang="en-US" sz="1600">
                  <a:latin typeface="다음_Regular" pitchFamily="2" charset="-127"/>
                  <a:ea typeface="다음_Regular" pitchFamily="2" charset="-127"/>
                </a:rPr>
                <a:t>시의 각 담당자들이 해당 관리업무의 현황을 </a:t>
              </a:r>
              <a:r>
                <a:rPr lang="ko-KR" altLang="en-US" sz="1600">
                  <a:solidFill>
                    <a:srgbClr val="0070C0"/>
                  </a:solidFill>
                  <a:latin typeface="다음_Regular" pitchFamily="2" charset="-127"/>
                  <a:ea typeface="다음_Regular" pitchFamily="2" charset="-127"/>
                </a:rPr>
                <a:t>실시간 파악할 수 있게</a:t>
              </a:r>
              <a:r>
                <a:rPr lang="en-US" altLang="ko-KR" sz="1600">
                  <a:solidFill>
                    <a:srgbClr val="0070C0"/>
                  </a:solidFill>
                  <a:latin typeface="다음_Regular" pitchFamily="2" charset="-127"/>
                  <a:ea typeface="다음_Regular" pitchFamily="2" charset="-127"/>
                </a:rPr>
                <a:t>..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CBA5D-3BCD-AB27-E9FD-96FA8530E186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 Box 27">
            <a:extLst>
              <a:ext uri="{FF2B5EF4-FFF2-40B4-BE49-F238E27FC236}">
                <a16:creationId xmlns:a16="http://schemas.microsoft.com/office/drawing/2014/main" id="{8F578400-C6FC-E093-092E-B78ABB798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27">
            <a:extLst>
              <a:ext uri="{FF2B5EF4-FFF2-40B4-BE49-F238E27FC236}">
                <a16:creationId xmlns:a16="http://schemas.microsoft.com/office/drawing/2014/main" id="{609DCCEE-54F5-518E-27EB-EDEBEFDB4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4276" name="Rectangle 1">
            <a:extLst>
              <a:ext uri="{FF2B5EF4-FFF2-40B4-BE49-F238E27FC236}">
                <a16:creationId xmlns:a16="http://schemas.microsoft.com/office/drawing/2014/main" id="{4F329CCB-AD47-C88D-9152-D71DA869C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4277" name="Rectangle 4">
            <a:extLst>
              <a:ext uri="{FF2B5EF4-FFF2-40B4-BE49-F238E27FC236}">
                <a16:creationId xmlns:a16="http://schemas.microsoft.com/office/drawing/2014/main" id="{3E0576B4-95C4-8B97-CB61-97CA179B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4279" name="AutoShape 37">
            <a:extLst>
              <a:ext uri="{FF2B5EF4-FFF2-40B4-BE49-F238E27FC236}">
                <a16:creationId xmlns:a16="http://schemas.microsoft.com/office/drawing/2014/main" id="{7CC245D8-BDB6-EBDB-0270-9717F46E0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) (10/10)</a:t>
            </a:r>
            <a:endParaRPr lang="ko-KR" altLang="en-US" sz="1200" dirty="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B49933-A70C-B12C-7B56-6D0D644499E1}"/>
              </a:ext>
            </a:extLst>
          </p:cNvPr>
          <p:cNvSpPr/>
          <p:nvPr/>
        </p:nvSpPr>
        <p:spPr>
          <a:xfrm>
            <a:off x="756012" y="622300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D07E4E-7106-9AD0-1069-B7559FAEB39D}"/>
              </a:ext>
            </a:extLst>
          </p:cNvPr>
          <p:cNvGrpSpPr/>
          <p:nvPr/>
        </p:nvGrpSpPr>
        <p:grpSpPr>
          <a:xfrm>
            <a:off x="1042981" y="1857376"/>
            <a:ext cx="10220332" cy="4510476"/>
            <a:chOff x="266994" y="2182391"/>
            <a:chExt cx="10220332" cy="45104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5AAECA-E137-6473-52D5-F06FF67A30D6}"/>
                </a:ext>
              </a:extLst>
            </p:cNvPr>
            <p:cNvSpPr txBox="1"/>
            <p:nvPr/>
          </p:nvSpPr>
          <p:spPr>
            <a:xfrm>
              <a:off x="630962" y="2182391"/>
              <a:ext cx="914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CMS</a:t>
              </a:r>
              <a:r>
                <a:rPr lang="ko-KR" altLang="en-US" sz="2400" b="1" dirty="0">
                  <a:latin typeface="다음_SemiBold" panose="02000700060000000000" pitchFamily="2" charset="-127"/>
                  <a:ea typeface="다음_SemiBold" panose="02000700060000000000" pitchFamily="2" charset="-127"/>
                </a:rPr>
                <a:t>기반 검증된 위치기반서비스 관리시스템 기능 모듈 재사용</a:t>
              </a:r>
              <a:endParaRPr lang="en-US" altLang="ko-KR" sz="2400" b="1" dirty="0"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6BB56D54-FA31-52D5-5F04-64E19B20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332" y="4435964"/>
              <a:ext cx="465779" cy="465779"/>
            </a:xfrm>
            <a:prstGeom prst="rect">
              <a:avLst/>
            </a:prstGeom>
          </p:spPr>
        </p:pic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029F83EB-7E6E-29C7-43C7-553C5553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9332" y="3803079"/>
              <a:ext cx="459444" cy="4594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E4306C-176F-1F3C-1788-E5506BDE7AF9}"/>
                </a:ext>
              </a:extLst>
            </p:cNvPr>
            <p:cNvSpPr txBox="1"/>
            <p:nvPr/>
          </p:nvSpPr>
          <p:spPr>
            <a:xfrm>
              <a:off x="6687253" y="3807023"/>
              <a:ext cx="35915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군산시 화학물질관리지도 홈페이지 서비스 모듈</a:t>
              </a:r>
              <a:endPara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D6D90923-750D-327F-7416-0CA0E4BF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9332" y="5075184"/>
              <a:ext cx="465779" cy="465779"/>
            </a:xfrm>
            <a:prstGeom prst="rect">
              <a:avLst/>
            </a:prstGeom>
          </p:spPr>
        </p:pic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31EFDBC1-5FA7-7D6D-B0E9-D12A75D6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9332" y="5714405"/>
              <a:ext cx="465779" cy="4657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8D1C6B-E794-10DF-410A-527783D480FC}"/>
                </a:ext>
              </a:extLst>
            </p:cNvPr>
            <p:cNvSpPr txBox="1"/>
            <p:nvPr/>
          </p:nvSpPr>
          <p:spPr>
            <a:xfrm>
              <a:off x="6687253" y="4521770"/>
              <a:ext cx="360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 후 </a:t>
              </a:r>
              <a:r>
                <a:rPr lang="en-US" altLang="ko-KR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검증된 시스템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4EB848-AA14-180C-40B0-A86AA4619A13}"/>
                </a:ext>
              </a:extLst>
            </p:cNvPr>
            <p:cNvSpPr txBox="1"/>
            <p:nvPr/>
          </p:nvSpPr>
          <p:spPr>
            <a:xfrm>
              <a:off x="6687253" y="5143122"/>
              <a:ext cx="3350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군산시의 대민대상 서비스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F1815-6987-E38F-8BC0-2D6BD778B01D}"/>
                </a:ext>
              </a:extLst>
            </p:cNvPr>
            <p:cNvSpPr txBox="1"/>
            <p:nvPr/>
          </p:nvSpPr>
          <p:spPr>
            <a:xfrm>
              <a:off x="6687253" y="5760204"/>
              <a:ext cx="3800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모바일기반</a:t>
              </a:r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HTML5 </a:t>
              </a:r>
              <a:r>
                <a:rPr lang="ko-KR" altLang="en-US" sz="14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보안취약점 검증 모듈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B6F6F1-43DE-4A8A-73EC-A729ECE28859}"/>
                </a:ext>
              </a:extLst>
            </p:cNvPr>
            <p:cNvSpPr txBox="1"/>
            <p:nvPr/>
          </p:nvSpPr>
          <p:spPr>
            <a:xfrm>
              <a:off x="630962" y="2635925"/>
              <a:ext cx="9742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유사시스템에서 도입 운영되고있는 검증된 </a:t>
              </a:r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동일시스템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모듈 재사용으로 안정성확보와 개발기간 단축</a:t>
              </a:r>
              <a:endParaRPr lang="en-US" altLang="ko-KR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9641BA-73E4-23C6-53FB-A1661357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994" y="3097591"/>
              <a:ext cx="5645434" cy="3595276"/>
            </a:xfrm>
            <a:prstGeom prst="rect">
              <a:avLst/>
            </a:prstGeom>
          </p:spPr>
        </p:pic>
      </p:grpSp>
      <p:sp>
        <p:nvSpPr>
          <p:cNvPr id="6" name="Text Box 27">
            <a:extLst>
              <a:ext uri="{FF2B5EF4-FFF2-40B4-BE49-F238E27FC236}">
                <a16:creationId xmlns:a16="http://schemas.microsoft.com/office/drawing/2014/main" id="{F0641734-27F9-055F-0984-1F0C5859D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27">
            <a:extLst>
              <a:ext uri="{FF2B5EF4-FFF2-40B4-BE49-F238E27FC236}">
                <a16:creationId xmlns:a16="http://schemas.microsoft.com/office/drawing/2014/main" id="{68F12B45-54CE-F3D1-D24A-3A88FF661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5300" name="Rectangle 1">
            <a:extLst>
              <a:ext uri="{FF2B5EF4-FFF2-40B4-BE49-F238E27FC236}">
                <a16:creationId xmlns:a16="http://schemas.microsoft.com/office/drawing/2014/main" id="{69C8D467-80A9-3AAA-CDD2-208A7CCA0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5301" name="Rectangle 4">
            <a:extLst>
              <a:ext uri="{FF2B5EF4-FFF2-40B4-BE49-F238E27FC236}">
                <a16:creationId xmlns:a16="http://schemas.microsoft.com/office/drawing/2014/main" id="{1E1569F5-3BCE-BCE2-0E47-F363F3E4C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5303" name="AutoShape 37">
            <a:extLst>
              <a:ext uri="{FF2B5EF4-FFF2-40B4-BE49-F238E27FC236}">
                <a16:creationId xmlns:a16="http://schemas.microsoft.com/office/drawing/2014/main" id="{18A2DF80-9CBA-43AC-F172-FDB19A33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94" y="1211263"/>
            <a:ext cx="10336213" cy="382587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간편인증 중계솔루션  도입후</a:t>
            </a: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본인인증 적용 시안</a:t>
            </a:r>
          </a:p>
        </p:txBody>
      </p:sp>
      <p:grpSp>
        <p:nvGrpSpPr>
          <p:cNvPr id="55304" name="Group 47">
            <a:extLst>
              <a:ext uri="{FF2B5EF4-FFF2-40B4-BE49-F238E27FC236}">
                <a16:creationId xmlns:a16="http://schemas.microsoft.com/office/drawing/2014/main" id="{E0454817-EDD2-BF69-4BFB-5453DD2F5E95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543050"/>
            <a:ext cx="8964613" cy="695325"/>
            <a:chOff x="-4" y="565"/>
            <a:chExt cx="6243" cy="438"/>
          </a:xfrm>
        </p:grpSpPr>
        <p:grpSp>
          <p:nvGrpSpPr>
            <p:cNvPr id="55323" name="Group 48">
              <a:extLst>
                <a:ext uri="{FF2B5EF4-FFF2-40B4-BE49-F238E27FC236}">
                  <a16:creationId xmlns:a16="http://schemas.microsoft.com/office/drawing/2014/main" id="{BD4B709A-68C2-D810-D264-734AF459A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" y="565"/>
              <a:ext cx="6243" cy="438"/>
              <a:chOff x="-4" y="565"/>
              <a:chExt cx="6243" cy="660"/>
            </a:xfrm>
          </p:grpSpPr>
          <p:pic>
            <p:nvPicPr>
              <p:cNvPr id="55327" name="Picture 49" descr="전략">
                <a:extLst>
                  <a:ext uri="{FF2B5EF4-FFF2-40B4-BE49-F238E27FC236}">
                    <a16:creationId xmlns:a16="http://schemas.microsoft.com/office/drawing/2014/main" id="{8AAE755D-FE1D-BA59-8DF0-7720BC987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b="84723"/>
              <a:stretch>
                <a:fillRect/>
              </a:stretch>
            </p:blipFill>
            <p:spPr bwMode="auto">
              <a:xfrm>
                <a:off x="3022" y="565"/>
                <a:ext cx="3217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8" name="Picture 50" descr="전략">
                <a:extLst>
                  <a:ext uri="{FF2B5EF4-FFF2-40B4-BE49-F238E27FC236}">
                    <a16:creationId xmlns:a16="http://schemas.microsoft.com/office/drawing/2014/main" id="{491E9013-D771-B735-B934-8B1D09330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r="3014" b="84723"/>
              <a:stretch>
                <a:fillRect/>
              </a:stretch>
            </p:blipFill>
            <p:spPr bwMode="auto">
              <a:xfrm flipH="1">
                <a:off x="-4" y="565"/>
                <a:ext cx="3029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324" name="Group 51">
              <a:extLst>
                <a:ext uri="{FF2B5EF4-FFF2-40B4-BE49-F238E27FC236}">
                  <a16:creationId xmlns:a16="http://schemas.microsoft.com/office/drawing/2014/main" id="{3A91D34F-DEA7-E62E-2999-B33493508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" y="565"/>
              <a:ext cx="6243" cy="438"/>
              <a:chOff x="-4" y="565"/>
              <a:chExt cx="6243" cy="660"/>
            </a:xfrm>
          </p:grpSpPr>
          <p:pic>
            <p:nvPicPr>
              <p:cNvPr id="55325" name="Picture 52" descr="전략">
                <a:extLst>
                  <a:ext uri="{FF2B5EF4-FFF2-40B4-BE49-F238E27FC236}">
                    <a16:creationId xmlns:a16="http://schemas.microsoft.com/office/drawing/2014/main" id="{265717E4-9933-0319-699E-6C4E73A62A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b="84723"/>
              <a:stretch>
                <a:fillRect/>
              </a:stretch>
            </p:blipFill>
            <p:spPr bwMode="auto">
              <a:xfrm>
                <a:off x="3022" y="565"/>
                <a:ext cx="3217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6" name="Picture 53" descr="전략">
                <a:extLst>
                  <a:ext uri="{FF2B5EF4-FFF2-40B4-BE49-F238E27FC236}">
                    <a16:creationId xmlns:a16="http://schemas.microsoft.com/office/drawing/2014/main" id="{0241B6C6-F526-FFB7-DE28-9A5D80F154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r="3014" b="84723"/>
              <a:stretch>
                <a:fillRect/>
              </a:stretch>
            </p:blipFill>
            <p:spPr bwMode="auto">
              <a:xfrm flipH="1">
                <a:off x="-4" y="565"/>
                <a:ext cx="3029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5305" name="Text Box 67">
            <a:extLst>
              <a:ext uri="{FF2B5EF4-FFF2-40B4-BE49-F238E27FC236}">
                <a16:creationId xmlns:a16="http://schemas.microsoft.com/office/drawing/2014/main" id="{5284EC3A-4C55-57DB-3552-F34CE6042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1636713"/>
            <a:ext cx="950436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SzPct val="80000"/>
            </a:pP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단계부터 </a:t>
            </a:r>
            <a:r>
              <a:rPr lang="ko-KR" altLang="en-US" sz="1600" b="1" dirty="0" err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정규화된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설계로 데이터 무결성 확보 </a:t>
            </a: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성능향상 지향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buSzPct val="80000"/>
            </a:pP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</a:t>
            </a: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Data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존재하며 지자체</a:t>
            </a: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 Data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자료가 방대할 것으로 예상됨</a:t>
            </a: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사후 수기검증 필요시 지원</a:t>
            </a:r>
          </a:p>
        </p:txBody>
      </p:sp>
      <p:pic>
        <p:nvPicPr>
          <p:cNvPr id="55306" name="Picture 108" descr="전략 오른쪽 박스">
            <a:extLst>
              <a:ext uri="{FF2B5EF4-FFF2-40B4-BE49-F238E27FC236}">
                <a16:creationId xmlns:a16="http://schemas.microsoft.com/office/drawing/2014/main" id="{3220F2ED-BA6F-497F-EABE-8CAA620D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8707" r="30750" b="5632"/>
          <a:stretch>
            <a:fillRect/>
          </a:stretch>
        </p:blipFill>
        <p:spPr bwMode="auto">
          <a:xfrm>
            <a:off x="1241425" y="2162175"/>
            <a:ext cx="979328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3">
            <a:extLst>
              <a:ext uri="{FF2B5EF4-FFF2-40B4-BE49-F238E27FC236}">
                <a16:creationId xmlns:a16="http://schemas.microsoft.com/office/drawing/2014/main" id="{3FE4DE86-E30E-619D-A9C1-26D76958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2339975"/>
            <a:ext cx="18002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오른쪽 화살표 17">
            <a:extLst>
              <a:ext uri="{FF2B5EF4-FFF2-40B4-BE49-F238E27FC236}">
                <a16:creationId xmlns:a16="http://schemas.microsoft.com/office/drawing/2014/main" id="{D40FBA62-159E-8905-4EEF-4FA9B56A1980}"/>
              </a:ext>
            </a:extLst>
          </p:cNvPr>
          <p:cNvSpPr/>
          <p:nvPr/>
        </p:nvSpPr>
        <p:spPr>
          <a:xfrm>
            <a:off x="4203700" y="3060700"/>
            <a:ext cx="360363" cy="288925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오른쪽 화살표 18">
            <a:extLst>
              <a:ext uri="{FF2B5EF4-FFF2-40B4-BE49-F238E27FC236}">
                <a16:creationId xmlns:a16="http://schemas.microsoft.com/office/drawing/2014/main" id="{499F8AD1-34FE-1997-3F6B-D4819509A5C6}"/>
              </a:ext>
            </a:extLst>
          </p:cNvPr>
          <p:cNvSpPr/>
          <p:nvPr/>
        </p:nvSpPr>
        <p:spPr>
          <a:xfrm>
            <a:off x="7442200" y="3060700"/>
            <a:ext cx="360363" cy="288925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5310" name="Picture 2">
            <a:extLst>
              <a:ext uri="{FF2B5EF4-FFF2-40B4-BE49-F238E27FC236}">
                <a16:creationId xmlns:a16="http://schemas.microsoft.com/office/drawing/2014/main" id="{273F80E8-541A-D0B2-9F21-945B62BC9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38" y="2339975"/>
            <a:ext cx="159385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D486B4-11F7-57B2-1320-56529B13BE6D}"/>
              </a:ext>
            </a:extLst>
          </p:cNvPr>
          <p:cNvSpPr/>
          <p:nvPr/>
        </p:nvSpPr>
        <p:spPr>
          <a:xfrm>
            <a:off x="1495425" y="2387600"/>
            <a:ext cx="2303463" cy="1366838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자료 구분 및 구성</a:t>
            </a:r>
            <a:endParaRPr lang="en-US" altLang="ko-KR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312" name="TextBox 21">
            <a:extLst>
              <a:ext uri="{FF2B5EF4-FFF2-40B4-BE49-F238E27FC236}">
                <a16:creationId xmlns:a16="http://schemas.microsoft.com/office/drawing/2014/main" id="{D9F24129-4501-5B79-5FCF-108D8332A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954463"/>
            <a:ext cx="16462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100" b="1"/>
              <a:t>데이터베이스 분석설계</a:t>
            </a:r>
          </a:p>
        </p:txBody>
      </p:sp>
      <p:sp>
        <p:nvSpPr>
          <p:cNvPr id="55313" name="TextBox 22">
            <a:extLst>
              <a:ext uri="{FF2B5EF4-FFF2-40B4-BE49-F238E27FC236}">
                <a16:creationId xmlns:a16="http://schemas.microsoft.com/office/drawing/2014/main" id="{1DB8FBBF-3417-5CB3-5788-11AD39DCE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3965575"/>
            <a:ext cx="9937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100" b="1"/>
              <a:t>통합 </a:t>
            </a:r>
            <a:r>
              <a:rPr lang="en-US" altLang="ko-KR" sz="1100" b="1"/>
              <a:t>DB</a:t>
            </a:r>
            <a:r>
              <a:rPr lang="ko-KR" altLang="en-US" sz="1100" b="1"/>
              <a:t>설계</a:t>
            </a:r>
          </a:p>
        </p:txBody>
      </p:sp>
      <p:sp>
        <p:nvSpPr>
          <p:cNvPr id="24" name="오른쪽 화살표 23">
            <a:extLst>
              <a:ext uri="{FF2B5EF4-FFF2-40B4-BE49-F238E27FC236}">
                <a16:creationId xmlns:a16="http://schemas.microsoft.com/office/drawing/2014/main" id="{3A5344B1-8F2B-452A-2199-4812DC4CE1F5}"/>
              </a:ext>
            </a:extLst>
          </p:cNvPr>
          <p:cNvSpPr/>
          <p:nvPr/>
        </p:nvSpPr>
        <p:spPr>
          <a:xfrm>
            <a:off x="1436688" y="5076825"/>
            <a:ext cx="358775" cy="288925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5315" name="Picture 3">
            <a:extLst>
              <a:ext uri="{FF2B5EF4-FFF2-40B4-BE49-F238E27FC236}">
                <a16:creationId xmlns:a16="http://schemas.microsoft.com/office/drawing/2014/main" id="{7C523ED7-26E0-9A88-8353-989A957BD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4357688"/>
            <a:ext cx="2000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6" name="Picture 4">
            <a:extLst>
              <a:ext uri="{FF2B5EF4-FFF2-40B4-BE49-F238E27FC236}">
                <a16:creationId xmlns:a16="http://schemas.microsoft.com/office/drawing/2014/main" id="{B59CDD8D-4FB9-CAD6-70AB-57418C0C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4397375"/>
            <a:ext cx="16573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CEF156-0588-29BE-CF0A-CB7B70BC1B87}"/>
              </a:ext>
            </a:extLst>
          </p:cNvPr>
          <p:cNvSpPr/>
          <p:nvPr/>
        </p:nvSpPr>
        <p:spPr>
          <a:xfrm>
            <a:off x="6388100" y="4175125"/>
            <a:ext cx="2305050" cy="685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원하는 항목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다양한 방식의 자료추출 및 </a:t>
            </a:r>
            <a:r>
              <a:rPr lang="ko-KR" altLang="en-US" sz="1200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선택항목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추출</a:t>
            </a:r>
            <a:endParaRPr lang="en-US" altLang="ko-KR" sz="12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5318" name="그림 27">
            <a:extLst>
              <a:ext uri="{FF2B5EF4-FFF2-40B4-BE49-F238E27FC236}">
                <a16:creationId xmlns:a16="http://schemas.microsoft.com/office/drawing/2014/main" id="{D1D7ECC8-C8E9-2A55-24AA-BB5F30BB83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363" y="4062413"/>
            <a:ext cx="1200150" cy="230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AF6A3D-5B88-B675-FA3E-40406ED66FBD}"/>
              </a:ext>
            </a:extLst>
          </p:cNvPr>
          <p:cNvSpPr/>
          <p:nvPr/>
        </p:nvSpPr>
        <p:spPr>
          <a:xfrm>
            <a:off x="6388100" y="5713413"/>
            <a:ext cx="2305050" cy="685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신규회원가입 </a:t>
            </a:r>
            <a:r>
              <a:rPr lang="ko-KR" altLang="en-US" sz="1200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전환시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기존회원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교차검증하면서 삭제 </a:t>
            </a:r>
            <a:endParaRPr lang="en-US" altLang="ko-KR" sz="12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15372D-AC8D-CBC6-E029-F4CAE5CB6DE6}"/>
              </a:ext>
            </a:extLst>
          </p:cNvPr>
          <p:cNvSpPr/>
          <p:nvPr/>
        </p:nvSpPr>
        <p:spPr>
          <a:xfrm>
            <a:off x="6388100" y="4930775"/>
            <a:ext cx="2305050" cy="685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분석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동일인물 추출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동일아이디추출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동명이인추출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동일연락처추출 </a:t>
            </a:r>
            <a:endParaRPr lang="en-US" altLang="ko-KR" sz="12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오른쪽 화살표 30">
            <a:extLst>
              <a:ext uri="{FF2B5EF4-FFF2-40B4-BE49-F238E27FC236}">
                <a16:creationId xmlns:a16="http://schemas.microsoft.com/office/drawing/2014/main" id="{9FE7F118-47AC-5948-2245-1CF78705C4A5}"/>
              </a:ext>
            </a:extLst>
          </p:cNvPr>
          <p:cNvSpPr/>
          <p:nvPr/>
        </p:nvSpPr>
        <p:spPr>
          <a:xfrm>
            <a:off x="9069388" y="5078413"/>
            <a:ext cx="360362" cy="288925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322" name="TextBox 31">
            <a:extLst>
              <a:ext uri="{FF2B5EF4-FFF2-40B4-BE49-F238E27FC236}">
                <a16:creationId xmlns:a16="http://schemas.microsoft.com/office/drawing/2014/main" id="{FEAF74C7-2352-E31F-0C2F-065CBCC04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5554663"/>
            <a:ext cx="13795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100" b="1">
                <a:solidFill>
                  <a:srgbClr val="FF0000"/>
                </a:solidFill>
              </a:rPr>
              <a:t>MS-SQL.MYSQL 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3F83C7-1CA7-0551-688C-9E2431C35348}"/>
              </a:ext>
            </a:extLst>
          </p:cNvPr>
          <p:cNvSpPr/>
          <p:nvPr/>
        </p:nvSpPr>
        <p:spPr>
          <a:xfrm>
            <a:off x="756012" y="563773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및 컨텐츠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구축방안 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산재한 정보들을 플랫폼시스템을 통해  통합적인 설계를 하고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바이오컨텐츠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회원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통합하여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 Box 27">
            <a:extLst>
              <a:ext uri="{FF2B5EF4-FFF2-40B4-BE49-F238E27FC236}">
                <a16:creationId xmlns:a16="http://schemas.microsoft.com/office/drawing/2014/main" id="{95658782-4127-3E2B-4063-B370D2949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27">
            <a:extLst>
              <a:ext uri="{FF2B5EF4-FFF2-40B4-BE49-F238E27FC236}">
                <a16:creationId xmlns:a16="http://schemas.microsoft.com/office/drawing/2014/main" id="{67561461-54E1-8657-E60D-BB098E5D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6324" name="Rectangle 1">
            <a:extLst>
              <a:ext uri="{FF2B5EF4-FFF2-40B4-BE49-F238E27FC236}">
                <a16:creationId xmlns:a16="http://schemas.microsoft.com/office/drawing/2014/main" id="{C5DC48C9-A7D5-DF7E-7077-7AD276F4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6325" name="Rectangle 4">
            <a:extLst>
              <a:ext uri="{FF2B5EF4-FFF2-40B4-BE49-F238E27FC236}">
                <a16:creationId xmlns:a16="http://schemas.microsoft.com/office/drawing/2014/main" id="{4890A412-FD6C-0C91-DC36-020B2EFD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755650" y="622300"/>
            <a:ext cx="10680700" cy="736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간편인증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회원가입기능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간편인증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서비스를 통해 사용자들의 개인정보보안강화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327" name="AutoShape 37">
            <a:extLst>
              <a:ext uri="{FF2B5EF4-FFF2-40B4-BE49-F238E27FC236}">
                <a16:creationId xmlns:a16="http://schemas.microsoft.com/office/drawing/2014/main" id="{627F27A6-89ED-635E-9BEB-2E67B3413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간편인증 본인인증 적용 시안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AB8BF-CAD4-C050-2DA2-EEC73DFEC92F}"/>
              </a:ext>
            </a:extLst>
          </p:cNvPr>
          <p:cNvGrpSpPr/>
          <p:nvPr/>
        </p:nvGrpSpPr>
        <p:grpSpPr>
          <a:xfrm>
            <a:off x="920750" y="1819275"/>
            <a:ext cx="10350500" cy="5006975"/>
            <a:chOff x="904875" y="1819275"/>
            <a:chExt cx="10350500" cy="5006975"/>
          </a:xfrm>
        </p:grpSpPr>
        <p:pic>
          <p:nvPicPr>
            <p:cNvPr id="56328" name="그림 7">
              <a:extLst>
                <a:ext uri="{FF2B5EF4-FFF2-40B4-BE49-F238E27FC236}">
                  <a16:creationId xmlns:a16="http://schemas.microsoft.com/office/drawing/2014/main" id="{1D6FCA9B-4ED7-F50E-E53B-79C3982C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0" y="2987675"/>
              <a:ext cx="1666875" cy="324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6329" name="그룹 8">
              <a:extLst>
                <a:ext uri="{FF2B5EF4-FFF2-40B4-BE49-F238E27FC236}">
                  <a16:creationId xmlns:a16="http://schemas.microsoft.com/office/drawing/2014/main" id="{6477700C-5724-5A36-F6BC-D13CB7602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875" y="1819275"/>
              <a:ext cx="5641975" cy="5006975"/>
              <a:chOff x="156920" y="2181224"/>
              <a:chExt cx="6248575" cy="5736225"/>
            </a:xfrm>
          </p:grpSpPr>
          <p:sp>
            <p:nvSpPr>
              <p:cNvPr id="10" name="TextBox 300">
                <a:extLst>
                  <a:ext uri="{FF2B5EF4-FFF2-40B4-BE49-F238E27FC236}">
                    <a16:creationId xmlns:a16="http://schemas.microsoft.com/office/drawing/2014/main" id="{DE1577D5-437D-4C34-A32C-26D9A6D2CC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920" y="7686473"/>
                <a:ext cx="3024071" cy="230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kumimoji="0" lang="en-US" altLang="ko-KR" sz="900" spc="-2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※ </a:t>
                </a:r>
                <a:r>
                  <a:rPr kumimoji="0" lang="ko-KR" altLang="en-US" sz="900" spc="-2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모듈 선정 및 적용은 주관부서와의 충분한 협의 후 진행합니다</a:t>
                </a:r>
                <a:r>
                  <a:rPr kumimoji="0" lang="en-US" altLang="ko-KR" sz="900" spc="-2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kumimoji="0" lang="ko-KR" altLang="en-US" sz="900" spc="-2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61DE57D-14E6-4CC7-97E0-3641D998B733}"/>
                  </a:ext>
                </a:extLst>
              </p:cNvPr>
              <p:cNvSpPr/>
              <p:nvPr/>
            </p:nvSpPr>
            <p:spPr>
              <a:xfrm>
                <a:off x="359111" y="2830506"/>
                <a:ext cx="873815" cy="872983"/>
              </a:xfrm>
              <a:prstGeom prst="ellipse">
                <a:avLst/>
              </a:prstGeom>
              <a:solidFill>
                <a:srgbClr val="95B3D7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CACC197-C7FB-4E94-B33F-4C9E2C0C008B}"/>
                  </a:ext>
                </a:extLst>
              </p:cNvPr>
              <p:cNvSpPr/>
              <p:nvPr/>
            </p:nvSpPr>
            <p:spPr>
              <a:xfrm>
                <a:off x="4854779" y="2817774"/>
                <a:ext cx="872058" cy="872983"/>
              </a:xfrm>
              <a:prstGeom prst="ellipse">
                <a:avLst/>
              </a:prstGeom>
              <a:solidFill>
                <a:srgbClr val="1F4A7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오른쪽 화살표 26">
                <a:extLst>
                  <a:ext uri="{FF2B5EF4-FFF2-40B4-BE49-F238E27FC236}">
                    <a16:creationId xmlns:a16="http://schemas.microsoft.com/office/drawing/2014/main" id="{5613C352-2EE9-48E3-A5C5-228D78C22136}"/>
                  </a:ext>
                </a:extLst>
              </p:cNvPr>
              <p:cNvSpPr/>
              <p:nvPr/>
            </p:nvSpPr>
            <p:spPr>
              <a:xfrm rot="12327175">
                <a:off x="1391163" y="3543442"/>
                <a:ext cx="1068974" cy="176415"/>
              </a:xfrm>
              <a:prstGeom prst="rightArrow">
                <a:avLst>
                  <a:gd name="adj1" fmla="val 27272"/>
                  <a:gd name="adj2" fmla="val 34907"/>
                </a:avLst>
              </a:prstGeom>
              <a:solidFill>
                <a:srgbClr val="1F4A7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오른쪽 화살표 27">
                <a:extLst>
                  <a:ext uri="{FF2B5EF4-FFF2-40B4-BE49-F238E27FC236}">
                    <a16:creationId xmlns:a16="http://schemas.microsoft.com/office/drawing/2014/main" id="{51B937F0-BA92-4265-96D2-B430693412D9}"/>
                  </a:ext>
                </a:extLst>
              </p:cNvPr>
              <p:cNvSpPr/>
              <p:nvPr/>
            </p:nvSpPr>
            <p:spPr>
              <a:xfrm>
                <a:off x="1443908" y="3079669"/>
                <a:ext cx="3175275" cy="181871"/>
              </a:xfrm>
              <a:prstGeom prst="rightArrow">
                <a:avLst>
                  <a:gd name="adj1" fmla="val 27272"/>
                  <a:gd name="adj2" fmla="val 3490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346" name="TextBox 14">
                <a:extLst>
                  <a:ext uri="{FF2B5EF4-FFF2-40B4-BE49-F238E27FC236}">
                    <a16:creationId xmlns:a16="http://schemas.microsoft.com/office/drawing/2014/main" id="{F0EDE6C6-DAF6-8692-FF23-773C959B36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565" y="3293043"/>
                <a:ext cx="69762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900" b="1">
                    <a:solidFill>
                      <a:srgbClr val="FFFFFF"/>
                    </a:solidFill>
                    <a:latin typeface="나눔바른고딕" pitchFamily="50" charset="-127"/>
                    <a:ea typeface="나눔바른고딕" pitchFamily="50" charset="-127"/>
                  </a:rPr>
                  <a:t>정보시스템</a:t>
                </a:r>
                <a:endParaRPr kumimoji="0" lang="en-US" altLang="ko-KR" sz="900" b="1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 eaLnBrk="1" latinLnBrk="1" hangingPunct="1"/>
                <a:r>
                  <a:rPr kumimoji="0" lang="ko-KR" altLang="en-US" sz="900" b="1">
                    <a:solidFill>
                      <a:srgbClr val="FFFFFF"/>
                    </a:solidFill>
                    <a:latin typeface="나눔바른고딕" pitchFamily="50" charset="-127"/>
                    <a:ea typeface="나눔바른고딕" pitchFamily="50" charset="-127"/>
                  </a:rPr>
                  <a:t>이용자</a:t>
                </a:r>
              </a:p>
            </p:txBody>
          </p:sp>
          <p:pic>
            <p:nvPicPr>
              <p:cNvPr id="56347" name="그림 15">
                <a:extLst>
                  <a:ext uri="{FF2B5EF4-FFF2-40B4-BE49-F238E27FC236}">
                    <a16:creationId xmlns:a16="http://schemas.microsoft.com/office/drawing/2014/main" id="{3A2956AA-538D-7345-7AB3-0572DAF2E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974" y="3015597"/>
                <a:ext cx="547219" cy="258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348" name="그림 16">
                <a:extLst>
                  <a:ext uri="{FF2B5EF4-FFF2-40B4-BE49-F238E27FC236}">
                    <a16:creationId xmlns:a16="http://schemas.microsoft.com/office/drawing/2014/main" id="{F2B47512-BA0D-300E-AC08-3C2C5E24F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1173" y="2932345"/>
                <a:ext cx="340487" cy="435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349" name="TextBox 17">
                <a:extLst>
                  <a:ext uri="{FF2B5EF4-FFF2-40B4-BE49-F238E27FC236}">
                    <a16:creationId xmlns:a16="http://schemas.microsoft.com/office/drawing/2014/main" id="{28D9073E-0F2E-0B2F-64ED-20EE36B511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4462" y="3353455"/>
                <a:ext cx="595035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900" b="1">
                    <a:solidFill>
                      <a:srgbClr val="FFFFFF"/>
                    </a:solidFill>
                    <a:latin typeface="나눔바른고딕" pitchFamily="50" charset="-127"/>
                    <a:ea typeface="나눔바른고딕" pitchFamily="50" charset="-127"/>
                  </a:rPr>
                  <a:t>인증수단</a:t>
                </a:r>
              </a:p>
            </p:txBody>
          </p:sp>
          <p:grpSp>
            <p:nvGrpSpPr>
              <p:cNvPr id="56350" name="그룹 18">
                <a:extLst>
                  <a:ext uri="{FF2B5EF4-FFF2-40B4-BE49-F238E27FC236}">
                    <a16:creationId xmlns:a16="http://schemas.microsoft.com/office/drawing/2014/main" id="{A0784CE3-1F9A-90AF-4414-89611AB16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09429" y="3418825"/>
                <a:ext cx="1043991" cy="1043991"/>
                <a:chOff x="2967214" y="3353883"/>
                <a:chExt cx="959792" cy="959792"/>
              </a:xfrm>
            </p:grpSpPr>
            <p:pic>
              <p:nvPicPr>
                <p:cNvPr id="56397" name="그림 65">
                  <a:extLst>
                    <a:ext uri="{FF2B5EF4-FFF2-40B4-BE49-F238E27FC236}">
                      <a16:creationId xmlns:a16="http://schemas.microsoft.com/office/drawing/2014/main" id="{9927088C-96F4-D76D-81EB-304B02A41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53611" y="3540704"/>
                  <a:ext cx="589714" cy="588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" name="도넛 54">
                  <a:extLst>
                    <a:ext uri="{FF2B5EF4-FFF2-40B4-BE49-F238E27FC236}">
                      <a16:creationId xmlns:a16="http://schemas.microsoft.com/office/drawing/2014/main" id="{9EDF7017-907E-4717-9077-BCAA8455C6B0}"/>
                    </a:ext>
                  </a:extLst>
                </p:cNvPr>
                <p:cNvSpPr/>
                <p:nvPr/>
              </p:nvSpPr>
              <p:spPr>
                <a:xfrm>
                  <a:off x="2967156" y="3353078"/>
                  <a:ext cx="960131" cy="961419"/>
                </a:xfrm>
                <a:prstGeom prst="donut">
                  <a:avLst>
                    <a:gd name="adj" fmla="val 4434"/>
                  </a:avLst>
                </a:prstGeom>
                <a:solidFill>
                  <a:srgbClr val="5E8BC2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6351" name="그룹 19">
                <a:extLst>
                  <a:ext uri="{FF2B5EF4-FFF2-40B4-BE49-F238E27FC236}">
                    <a16:creationId xmlns:a16="http://schemas.microsoft.com/office/drawing/2014/main" id="{479B4E8F-0F25-3A6C-55EE-1467307A9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19780" y="2755199"/>
                <a:ext cx="510922" cy="489605"/>
                <a:chOff x="5831482" y="3076904"/>
                <a:chExt cx="469716" cy="450118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02F2AC22-FF32-4EA9-A47B-D5D068019B27}"/>
                    </a:ext>
                  </a:extLst>
                </p:cNvPr>
                <p:cNvSpPr/>
                <p:nvPr/>
              </p:nvSpPr>
              <p:spPr>
                <a:xfrm>
                  <a:off x="5831704" y="3077583"/>
                  <a:ext cx="449354" cy="44977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396" name="TextBox 64">
                  <a:extLst>
                    <a:ext uri="{FF2B5EF4-FFF2-40B4-BE49-F238E27FC236}">
                      <a16:creationId xmlns:a16="http://schemas.microsoft.com/office/drawing/2014/main" id="{8F999AB0-8361-75D4-A64C-C4255E8021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9628" y="3202765"/>
                  <a:ext cx="461570" cy="2122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/>
                  <a:r>
                    <a:rPr kumimoji="0" lang="ko-KR" altLang="en-US" sz="900" b="1">
                      <a:solidFill>
                        <a:srgbClr val="000000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휴대폰</a:t>
                  </a:r>
                </a:p>
              </p:txBody>
            </p:sp>
          </p:grpSp>
          <p:grpSp>
            <p:nvGrpSpPr>
              <p:cNvPr id="56352" name="그룹 20">
                <a:extLst>
                  <a:ext uri="{FF2B5EF4-FFF2-40B4-BE49-F238E27FC236}">
                    <a16:creationId xmlns:a16="http://schemas.microsoft.com/office/drawing/2014/main" id="{52CEE066-4BAC-0011-16F1-A0BA99D07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26921" y="3398268"/>
                <a:ext cx="489604" cy="489605"/>
                <a:chOff x="6052572" y="3596436"/>
                <a:chExt cx="450118" cy="450118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B2E7D0E7-76D1-450E-8B41-6A673B5CD320}"/>
                    </a:ext>
                  </a:extLst>
                </p:cNvPr>
                <p:cNvSpPr/>
                <p:nvPr/>
              </p:nvSpPr>
              <p:spPr>
                <a:xfrm>
                  <a:off x="6052495" y="3596139"/>
                  <a:ext cx="450972" cy="449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394" name="TextBox 62">
                  <a:extLst>
                    <a:ext uri="{FF2B5EF4-FFF2-40B4-BE49-F238E27FC236}">
                      <a16:creationId xmlns:a16="http://schemas.microsoft.com/office/drawing/2014/main" id="{C0ABD95F-6749-C771-6EC4-0313223FBE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61908" y="3718695"/>
                  <a:ext cx="169833" cy="2122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latinLnBrk="1" hangingPunct="1"/>
                  <a:endParaRPr kumimoji="0" lang="ko-KR" altLang="en-US" sz="9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  <p:sp>
            <p:nvSpPr>
              <p:cNvPr id="56353" name="TextBox 21">
                <a:extLst>
                  <a:ext uri="{FF2B5EF4-FFF2-40B4-BE49-F238E27FC236}">
                    <a16:creationId xmlns:a16="http://schemas.microsoft.com/office/drawing/2014/main" id="{143BE2F3-106B-C997-3645-8CD1A8BD70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97909">
                <a:off x="1332591" y="3644349"/>
                <a:ext cx="109837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800" b="1">
                    <a:solidFill>
                      <a:srgbClr val="7F7F7F"/>
                    </a:solidFill>
                    <a:latin typeface="나눔바른고딕" pitchFamily="50" charset="-127"/>
                    <a:ea typeface="나눔바른고딕" pitchFamily="50" charset="-127"/>
                  </a:rPr>
                  <a:t>서비스 이용 승인</a:t>
                </a:r>
                <a:r>
                  <a:rPr kumimoji="0" lang="en-US" altLang="ko-KR" sz="800" b="1">
                    <a:solidFill>
                      <a:srgbClr val="7F7F7F"/>
                    </a:solidFill>
                    <a:latin typeface="나눔바른고딕" pitchFamily="50" charset="-127"/>
                    <a:ea typeface="나눔바른고딕" pitchFamily="50" charset="-127"/>
                  </a:rPr>
                  <a:t>/</a:t>
                </a:r>
                <a:r>
                  <a:rPr kumimoji="0" lang="ko-KR" altLang="en-US" sz="800" b="1">
                    <a:solidFill>
                      <a:srgbClr val="7F7F7F"/>
                    </a:solidFill>
                    <a:latin typeface="나눔바른고딕" pitchFamily="50" charset="-127"/>
                    <a:ea typeface="나눔바른고딕" pitchFamily="50" charset="-127"/>
                  </a:rPr>
                  <a:t>반려</a:t>
                </a:r>
              </a:p>
            </p:txBody>
          </p:sp>
          <p:sp>
            <p:nvSpPr>
              <p:cNvPr id="56354" name="TextBox 22">
                <a:extLst>
                  <a:ext uri="{FF2B5EF4-FFF2-40B4-BE49-F238E27FC236}">
                    <a16:creationId xmlns:a16="http://schemas.microsoft.com/office/drawing/2014/main" id="{E6DDE154-52FA-C1A9-2D53-5B9329DC34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551092">
                <a:off x="3637252" y="3612210"/>
                <a:ext cx="118814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800" b="1">
                    <a:solidFill>
                      <a:srgbClr val="7F7F7F"/>
                    </a:solidFill>
                    <a:latin typeface="나눔바른고딕" pitchFamily="50" charset="-127"/>
                    <a:ea typeface="나눔바른고딕" pitchFamily="50" charset="-127"/>
                  </a:rPr>
                  <a:t>본인 일치 여부 결과 전송</a:t>
                </a:r>
              </a:p>
            </p:txBody>
          </p:sp>
          <p:sp>
            <p:nvSpPr>
              <p:cNvPr id="24" name="오른쪽 화살표 23">
                <a:extLst>
                  <a:ext uri="{FF2B5EF4-FFF2-40B4-BE49-F238E27FC236}">
                    <a16:creationId xmlns:a16="http://schemas.microsoft.com/office/drawing/2014/main" id="{788EE4CD-8843-43E7-B30E-D7ABEF6D186A}"/>
                  </a:ext>
                </a:extLst>
              </p:cNvPr>
              <p:cNvSpPr/>
              <p:nvPr/>
            </p:nvSpPr>
            <p:spPr>
              <a:xfrm rot="9257631">
                <a:off x="3580099" y="3528892"/>
                <a:ext cx="1068974" cy="176415"/>
              </a:xfrm>
              <a:prstGeom prst="rightArrow">
                <a:avLst>
                  <a:gd name="adj1" fmla="val 27272"/>
                  <a:gd name="adj2" fmla="val 34907"/>
                </a:avLst>
              </a:prstGeom>
              <a:solidFill>
                <a:srgbClr val="1F4A7F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 b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BBCE333-7450-4732-BC33-74964C268CFE}"/>
                  </a:ext>
                </a:extLst>
              </p:cNvPr>
              <p:cNvCxnSpPr/>
              <p:nvPr/>
            </p:nvCxnSpPr>
            <p:spPr>
              <a:xfrm flipV="1">
                <a:off x="5665301" y="3016014"/>
                <a:ext cx="156478" cy="40012"/>
              </a:xfrm>
              <a:prstGeom prst="line">
                <a:avLst/>
              </a:prstGeom>
              <a:ln>
                <a:solidFill>
                  <a:srgbClr val="1F4A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4329EB-CB3F-4135-9A34-F20546DD9189}"/>
                  </a:ext>
                </a:extLst>
              </p:cNvPr>
              <p:cNvSpPr txBox="1"/>
              <p:nvPr/>
            </p:nvSpPr>
            <p:spPr>
              <a:xfrm>
                <a:off x="1264574" y="2892342"/>
                <a:ext cx="3579656" cy="23097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성명</a:t>
                </a:r>
                <a:r>
                  <a:rPr kumimoji="0" lang="en-US" altLang="ko-KR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생년월일</a:t>
                </a:r>
                <a:r>
                  <a:rPr kumimoji="0" lang="en-US" altLang="ko-KR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휴대폰번호</a:t>
                </a:r>
                <a:r>
                  <a:rPr kumimoji="0" lang="en-US" altLang="ko-KR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900" b="1" dirty="0" err="1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생체인증</a:t>
                </a:r>
                <a:r>
                  <a:rPr kumimoji="0" lang="ko-KR" altLang="en-US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계정</a:t>
                </a:r>
                <a:r>
                  <a:rPr kumimoji="0" lang="en-US" altLang="ko-KR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900" b="1" dirty="0">
                    <a:solidFill>
                      <a:prstClr val="black"/>
                    </a:solidFill>
                    <a:effectLst>
                      <a:outerShdw blurRad="38100" dist="38100" dir="2700000" sx="101000" sy="101000" algn="tl">
                        <a:prstClr val="white">
                          <a:alpha val="43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인증서 암호 등의 정보 입력</a:t>
                </a: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F036253-8928-4B45-B5A9-0BDFF3146543}"/>
                  </a:ext>
                </a:extLst>
              </p:cNvPr>
              <p:cNvCxnSpPr/>
              <p:nvPr/>
            </p:nvCxnSpPr>
            <p:spPr>
              <a:xfrm>
                <a:off x="5654752" y="3488880"/>
                <a:ext cx="89667" cy="49105"/>
              </a:xfrm>
              <a:prstGeom prst="line">
                <a:avLst/>
              </a:prstGeom>
              <a:ln>
                <a:solidFill>
                  <a:srgbClr val="1F4A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D0FFFEC-39A4-44C9-9FE0-4C9552BE550E}"/>
                  </a:ext>
                </a:extLst>
              </p:cNvPr>
              <p:cNvCxnSpPr/>
              <p:nvPr/>
            </p:nvCxnSpPr>
            <p:spPr>
              <a:xfrm>
                <a:off x="1806094" y="5467641"/>
                <a:ext cx="0" cy="165503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BB2C8EC-FFB7-4352-83E5-FA48C43BF91D}"/>
                  </a:ext>
                </a:extLst>
              </p:cNvPr>
              <p:cNvCxnSpPr/>
              <p:nvPr/>
            </p:nvCxnSpPr>
            <p:spPr>
              <a:xfrm>
                <a:off x="3344503" y="5467641"/>
                <a:ext cx="0" cy="165503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361" name="TextBox 29">
                <a:extLst>
                  <a:ext uri="{FF2B5EF4-FFF2-40B4-BE49-F238E27FC236}">
                    <a16:creationId xmlns:a16="http://schemas.microsoft.com/office/drawing/2014/main" id="{1999BFCE-7823-39ED-1663-B1D5D6C4BB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8044" y="7315438"/>
                <a:ext cx="159050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휴대폰 인증</a:t>
                </a:r>
                <a:r>
                  <a:rPr kumimoji="0" lang="en-US" altLang="ko-KR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:r>
                  <a: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간편</a:t>
                </a:r>
                <a:r>
                  <a:rPr kumimoji="0" lang="en-US" altLang="ko-KR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/</a:t>
                </a:r>
                <a:r>
                  <a: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일반</a:t>
                </a:r>
                <a:r>
                  <a:rPr kumimoji="0" lang="en-US" altLang="ko-KR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)</a:t>
                </a:r>
                <a:endParaRPr kumimoji="0" lang="ko-KR" altLang="en-US" sz="11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pic>
            <p:nvPicPr>
              <p:cNvPr id="56362" name="그림 30">
                <a:extLst>
                  <a:ext uri="{FF2B5EF4-FFF2-40B4-BE49-F238E27FC236}">
                    <a16:creationId xmlns:a16="http://schemas.microsoft.com/office/drawing/2014/main" id="{428A587E-90E7-ED64-724A-E801434DE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301" y="5291830"/>
                <a:ext cx="477986" cy="589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" descr="C:\Users\Administrator\Desktop\1. 제안서\2015.05.22_평택시 홈페이지 개편사업\휴대폰인증.png">
                <a:extLst>
                  <a:ext uri="{FF2B5EF4-FFF2-40B4-BE49-F238E27FC236}">
                    <a16:creationId xmlns:a16="http://schemas.microsoft.com/office/drawing/2014/main" id="{C5ED9275-53BE-4A26-9339-066C032F38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59544" y="6042355"/>
                <a:ext cx="1067215" cy="122581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56364" name="그룹 32">
                <a:extLst>
                  <a:ext uri="{FF2B5EF4-FFF2-40B4-BE49-F238E27FC236}">
                    <a16:creationId xmlns:a16="http://schemas.microsoft.com/office/drawing/2014/main" id="{EC952343-4CD7-D762-3837-0B47553FB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4456" y="5278585"/>
                <a:ext cx="1208985" cy="2271658"/>
                <a:chOff x="3757359" y="6672440"/>
                <a:chExt cx="1208985" cy="2271658"/>
              </a:xfrm>
            </p:grpSpPr>
            <p:pic>
              <p:nvPicPr>
                <p:cNvPr id="56383" name="그림 51">
                  <a:extLst>
                    <a:ext uri="{FF2B5EF4-FFF2-40B4-BE49-F238E27FC236}">
                      <a16:creationId xmlns:a16="http://schemas.microsoft.com/office/drawing/2014/main" id="{1990D58F-8129-244F-1EE1-F53CB41784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7183" y="6672440"/>
                  <a:ext cx="829336" cy="705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6384" name="TextBox 52">
                  <a:extLst>
                    <a:ext uri="{FF2B5EF4-FFF2-40B4-BE49-F238E27FC236}">
                      <a16:creationId xmlns:a16="http://schemas.microsoft.com/office/drawing/2014/main" id="{4111A75A-E9F6-50B4-CAFE-C8D33197A8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57359" y="8682488"/>
                  <a:ext cx="1208985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kumimoji="0" lang="ko-KR" altLang="en-US" sz="1100" b="1">
                      <a:solidFill>
                        <a:srgbClr val="000000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공인인증서</a:t>
                  </a:r>
                  <a:r>
                    <a:rPr kumimoji="0" lang="en-US" altLang="ko-KR" sz="1100" b="1">
                      <a:solidFill>
                        <a:srgbClr val="000000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(</a:t>
                  </a:r>
                  <a:r>
                    <a:rPr kumimoji="0" lang="ko-KR" altLang="en-US" sz="1100" b="1">
                      <a:solidFill>
                        <a:srgbClr val="000000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범용</a:t>
                  </a:r>
                  <a:r>
                    <a:rPr kumimoji="0" lang="en-US" altLang="ko-KR" sz="1100" b="1">
                      <a:solidFill>
                        <a:srgbClr val="000000"/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)</a:t>
                  </a:r>
                  <a:endPara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grpSp>
              <p:nvGrpSpPr>
                <p:cNvPr id="56385" name="그룹 53">
                  <a:extLst>
                    <a:ext uri="{FF2B5EF4-FFF2-40B4-BE49-F238E27FC236}">
                      <a16:creationId xmlns:a16="http://schemas.microsoft.com/office/drawing/2014/main" id="{AE7A65E3-2E5A-F327-AB5E-102D921CDF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41485" y="7434919"/>
                  <a:ext cx="1040732" cy="1228064"/>
                  <a:chOff x="3841485" y="7434919"/>
                  <a:chExt cx="1040732" cy="1228064"/>
                </a:xfrm>
              </p:grpSpPr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879DC954-AAF3-4B4A-988A-DD8A90DB11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1133" y="7434391"/>
                    <a:ext cx="1040843" cy="1227632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4DAA0664-7222-4740-A122-E64487ED86B4}"/>
                      </a:ext>
                    </a:extLst>
                  </p:cNvPr>
                  <p:cNvSpPr/>
                  <p:nvPr/>
                </p:nvSpPr>
                <p:spPr>
                  <a:xfrm>
                    <a:off x="3914976" y="7561701"/>
                    <a:ext cx="407898" cy="120035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000" b="1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pic>
                <p:nvPicPr>
                  <p:cNvPr id="56388" name="그림 56">
                    <a:extLst>
                      <a:ext uri="{FF2B5EF4-FFF2-40B4-BE49-F238E27FC236}">
                        <a16:creationId xmlns:a16="http://schemas.microsoft.com/office/drawing/2014/main" id="{7F51BEC7-6AD3-4902-9D27-2418341D88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61796" y="7517437"/>
                    <a:ext cx="411396" cy="4444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562770C6-249B-4E40-8D5C-06673544D5B5}"/>
                      </a:ext>
                    </a:extLst>
                  </p:cNvPr>
                  <p:cNvSpPr/>
                  <p:nvPr/>
                </p:nvSpPr>
                <p:spPr>
                  <a:xfrm>
                    <a:off x="4161122" y="7518052"/>
                    <a:ext cx="411414" cy="440129"/>
                  </a:xfrm>
                  <a:prstGeom prst="ellipse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000" b="1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AE1363DE-3415-4949-9654-88CF71F4FD0D}"/>
                      </a:ext>
                    </a:extLst>
                  </p:cNvPr>
                  <p:cNvSpPr/>
                  <p:nvPr/>
                </p:nvSpPr>
                <p:spPr>
                  <a:xfrm>
                    <a:off x="3886845" y="8029111"/>
                    <a:ext cx="207465" cy="47287"/>
                  </a:xfrm>
                  <a:prstGeom prst="rect">
                    <a:avLst/>
                  </a:prstGeom>
                  <a:noFill/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 sz="1000" b="1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FB07BC7-7389-4FD3-BE3E-C64C5552E7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890362" y="7667186"/>
                    <a:ext cx="284825" cy="361925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3C3BAB1-7CB7-4E6E-9242-194242EABC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096068" y="7956362"/>
                    <a:ext cx="298891" cy="72749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65" name="그룹 33">
                <a:extLst>
                  <a:ext uri="{FF2B5EF4-FFF2-40B4-BE49-F238E27FC236}">
                    <a16:creationId xmlns:a16="http://schemas.microsoft.com/office/drawing/2014/main" id="{C89793A0-66D7-AAD9-F0C1-BCB6527A66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170" y="4814075"/>
                <a:ext cx="6156325" cy="2843079"/>
                <a:chOff x="368300" y="6207930"/>
                <a:chExt cx="6156325" cy="2843079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F8FA257-315A-45A5-9939-5472EAF93B36}"/>
                    </a:ext>
                  </a:extLst>
                </p:cNvPr>
                <p:cNvSpPr/>
                <p:nvPr/>
              </p:nvSpPr>
              <p:spPr>
                <a:xfrm>
                  <a:off x="367475" y="6328612"/>
                  <a:ext cx="6157150" cy="2722615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C6612E82-5CB5-45D4-BA2B-6D6E01E45015}"/>
                    </a:ext>
                  </a:extLst>
                </p:cNvPr>
                <p:cNvSpPr/>
                <p:nvPr/>
              </p:nvSpPr>
              <p:spPr>
                <a:xfrm>
                  <a:off x="367475" y="6208577"/>
                  <a:ext cx="6157150" cy="33828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D834B5C-155F-4E5E-8A46-8406BC884BBA}"/>
                    </a:ext>
                  </a:extLst>
                </p:cNvPr>
                <p:cNvSpPr txBox="1"/>
                <p:nvPr/>
              </p:nvSpPr>
              <p:spPr>
                <a:xfrm>
                  <a:off x="2507182" y="6237677"/>
                  <a:ext cx="1842574" cy="27644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2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본인인증 유형 및 적용 화면</a:t>
                  </a:r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21A270A-F318-4448-A421-61E2486B1141}"/>
                  </a:ext>
                </a:extLst>
              </p:cNvPr>
              <p:cNvSpPr/>
              <p:nvPr/>
            </p:nvSpPr>
            <p:spPr>
              <a:xfrm>
                <a:off x="248345" y="2301259"/>
                <a:ext cx="6157150" cy="234432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18C3C5D-93C7-4475-AFF6-2CD93F2D34CF}"/>
                  </a:ext>
                </a:extLst>
              </p:cNvPr>
              <p:cNvSpPr/>
              <p:nvPr/>
            </p:nvSpPr>
            <p:spPr>
              <a:xfrm>
                <a:off x="248345" y="2181224"/>
                <a:ext cx="6157150" cy="33828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1B2507-9BBD-4F71-AC83-3840E323C568}"/>
                  </a:ext>
                </a:extLst>
              </p:cNvPr>
              <p:cNvSpPr txBox="1"/>
              <p:nvPr/>
            </p:nvSpPr>
            <p:spPr>
              <a:xfrm>
                <a:off x="1978395" y="2210323"/>
                <a:ext cx="3361642" cy="2764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본인인증 절차</a:t>
                </a:r>
                <a:r>
                  <a:rPr kumimoji="0" lang="en-US" altLang="ko-KR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kumimoji="0" lang="ko-KR" altLang="en-US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휴대폰</a:t>
                </a:r>
                <a:r>
                  <a:rPr kumimoji="0" lang="en-US" altLang="ko-KR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1200" b="1" dirty="0" err="1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생체인증</a:t>
                </a:r>
                <a:r>
                  <a:rPr kumimoji="0" lang="en-US" altLang="ko-KR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1200" b="1" dirty="0" err="1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간편인증</a:t>
                </a:r>
                <a:r>
                  <a:rPr kumimoji="0" lang="en-US" altLang="ko-KR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kumimoji="0" lang="ko-KR" altLang="en-US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인증서</a:t>
                </a:r>
                <a:r>
                  <a:rPr kumimoji="0" lang="en-US" altLang="ko-KR" sz="12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kumimoji="0" lang="ko-KR" altLang="en-US" sz="12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67D0CFC-3274-42B3-9205-4E5EFE554210}"/>
                  </a:ext>
                </a:extLst>
              </p:cNvPr>
              <p:cNvCxnSpPr/>
              <p:nvPr/>
            </p:nvCxnSpPr>
            <p:spPr>
              <a:xfrm>
                <a:off x="4884669" y="5467641"/>
                <a:ext cx="0" cy="165503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370" name="TextBox 38">
                <a:extLst>
                  <a:ext uri="{FF2B5EF4-FFF2-40B4-BE49-F238E27FC236}">
                    <a16:creationId xmlns:a16="http://schemas.microsoft.com/office/drawing/2014/main" id="{B2ADBBDD-6F0F-E6B5-FD7D-198BA95E98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5891" y="7288633"/>
                <a:ext cx="85792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SNS </a:t>
                </a:r>
                <a:r>
                  <a: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로그인</a:t>
                </a:r>
                <a:endParaRPr kumimoji="0" lang="ko-KR" altLang="en-US" sz="1100" b="1">
                  <a:solidFill>
                    <a:srgbClr val="FF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ECC0238-D7D3-4E6A-BE9F-08E0709FB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9932" y="6029624"/>
                <a:ext cx="931836" cy="123854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372" name="그림 40">
                <a:extLst>
                  <a:ext uri="{FF2B5EF4-FFF2-40B4-BE49-F238E27FC236}">
                    <a16:creationId xmlns:a16="http://schemas.microsoft.com/office/drawing/2014/main" id="{3661424D-B74A-629D-295E-A46C44558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832" y="5291830"/>
                <a:ext cx="477986" cy="589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55923B3-8754-4304-81C0-80B065C74BDE}"/>
                  </a:ext>
                </a:extLst>
              </p:cNvPr>
              <p:cNvSpPr/>
              <p:nvPr/>
            </p:nvSpPr>
            <p:spPr>
              <a:xfrm>
                <a:off x="5559811" y="5418536"/>
                <a:ext cx="260211" cy="289176"/>
              </a:xfrm>
              <a:prstGeom prst="rect">
                <a:avLst/>
              </a:prstGeom>
              <a:solidFill>
                <a:srgbClr val="FBFBFB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63450" algn="ctr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defRPr/>
                </a:pPr>
                <a:endParaRPr kumimoji="0" lang="ko-KR" altLang="en-US" sz="9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6374" name="그림 42">
                <a:extLst>
                  <a:ext uri="{FF2B5EF4-FFF2-40B4-BE49-F238E27FC236}">
                    <a16:creationId xmlns:a16="http://schemas.microsoft.com/office/drawing/2014/main" id="{2F103593-66C4-342C-B052-9E9FCEB6B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520" y="5438812"/>
                <a:ext cx="282218" cy="282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B4E641D-49DB-9B4A-E61F-F4AA59ACF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2331" y="6010545"/>
                <a:ext cx="775525" cy="1304893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</p:pic>
          <p:sp>
            <p:nvSpPr>
              <p:cNvPr id="56376" name="TextBox 44">
                <a:extLst>
                  <a:ext uri="{FF2B5EF4-FFF2-40B4-BE49-F238E27FC236}">
                    <a16:creationId xmlns:a16="http://schemas.microsoft.com/office/drawing/2014/main" id="{51EA845C-7D51-6672-B4BE-C308075458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7023" y="7315438"/>
                <a:ext cx="716863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100" b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생체 인증</a:t>
                </a:r>
              </a:p>
            </p:txBody>
          </p:sp>
          <p:pic>
            <p:nvPicPr>
              <p:cNvPr id="56377" name="그림 45">
                <a:extLst>
                  <a:ext uri="{FF2B5EF4-FFF2-40B4-BE49-F238E27FC236}">
                    <a16:creationId xmlns:a16="http://schemas.microsoft.com/office/drawing/2014/main" id="{F2213E57-0013-FBCA-D8F0-355B2171C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1039" y="5281728"/>
                <a:ext cx="477986" cy="589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55923B3-8754-4304-81C0-80B065C74BDE}"/>
                  </a:ext>
                </a:extLst>
              </p:cNvPr>
              <p:cNvSpPr/>
              <p:nvPr/>
            </p:nvSpPr>
            <p:spPr>
              <a:xfrm>
                <a:off x="2423216" y="5409443"/>
                <a:ext cx="260211" cy="287357"/>
              </a:xfrm>
              <a:prstGeom prst="rect">
                <a:avLst/>
              </a:prstGeom>
              <a:solidFill>
                <a:srgbClr val="FBFBFB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63450" algn="ctr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defRPr/>
                </a:pPr>
                <a:endParaRPr kumimoji="0" lang="ko-KR" altLang="en-US" sz="9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6379" name="그림 47">
                <a:extLst>
                  <a:ext uri="{FF2B5EF4-FFF2-40B4-BE49-F238E27FC236}">
                    <a16:creationId xmlns:a16="http://schemas.microsoft.com/office/drawing/2014/main" id="{92528906-10B7-57BB-4532-F5C0A5272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4066" y="5418470"/>
                <a:ext cx="271932" cy="231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330" name="TextBox 67">
              <a:extLst>
                <a:ext uri="{FF2B5EF4-FFF2-40B4-BE49-F238E27FC236}">
                  <a16:creationId xmlns:a16="http://schemas.microsoft.com/office/drawing/2014/main" id="{295F91FC-DCC4-BF61-F066-7C85BF7A2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2963" y="2998788"/>
              <a:ext cx="37782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en-US" altLang="ko-KR" sz="900" b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 PC</a:t>
              </a:r>
              <a:endParaRPr kumimoji="0" lang="ko-KR" altLang="en-US" sz="900" b="1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56331" name="그룹 68">
              <a:extLst>
                <a:ext uri="{FF2B5EF4-FFF2-40B4-BE49-F238E27FC236}">
                  <a16:creationId xmlns:a16="http://schemas.microsoft.com/office/drawing/2014/main" id="{9B88C320-87AE-5788-A178-D72732312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9938" y="1892300"/>
              <a:ext cx="3143250" cy="277813"/>
              <a:chOff x="2880927" y="-1041860"/>
              <a:chExt cx="3563266" cy="314126"/>
            </a:xfrm>
          </p:grpSpPr>
          <p:pic>
            <p:nvPicPr>
              <p:cNvPr id="56339" name="Picture 4" descr="C:\Users\kim\Desktop\체크.png">
                <a:extLst>
                  <a:ext uri="{FF2B5EF4-FFF2-40B4-BE49-F238E27FC236}">
                    <a16:creationId xmlns:a16="http://schemas.microsoft.com/office/drawing/2014/main" id="{3B5EDA1C-E2CB-A2F4-BEBD-E4F5EEFB51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927" y="-1010158"/>
                <a:ext cx="352532" cy="248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477304-8550-429C-B219-0CCAE6CF5DBD}"/>
                  </a:ext>
                </a:extLst>
              </p:cNvPr>
              <p:cNvSpPr/>
              <p:nvPr/>
            </p:nvSpPr>
            <p:spPr>
              <a:xfrm>
                <a:off x="3135364" y="-1041860"/>
                <a:ext cx="3308829" cy="31412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940317">
                  <a:buClr>
                    <a:srgbClr val="2C95DD"/>
                  </a:buClr>
                  <a:defRPr/>
                </a:pPr>
                <a:r>
                  <a:rPr lang="ko-KR" altLang="en-US" sz="1200" dirty="0" err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간편인증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로그인 적용 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웹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/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모바일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화면 예시</a:t>
                </a: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0462614-8065-40A4-5576-3C6B76075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96088" y="2374900"/>
              <a:ext cx="2582862" cy="185102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333" name="TextBox 72">
              <a:extLst>
                <a:ext uri="{FF2B5EF4-FFF2-40B4-BE49-F238E27FC236}">
                  <a16:creationId xmlns:a16="http://schemas.microsoft.com/office/drawing/2014/main" id="{A4F2E312-0C1B-0F88-6561-17098BF1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813" y="4322763"/>
              <a:ext cx="1452562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200"/>
                <a:t>&lt; PC</a:t>
              </a:r>
              <a:r>
                <a:rPr lang="ko-KR" altLang="en-US" sz="1200"/>
                <a:t>버전 적용 예 </a:t>
              </a:r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56334" name="TextBox 73">
              <a:extLst>
                <a:ext uri="{FF2B5EF4-FFF2-40B4-BE49-F238E27FC236}">
                  <a16:creationId xmlns:a16="http://schemas.microsoft.com/office/drawing/2014/main" id="{FF5859DE-CE1B-6EE6-AB58-539E66599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9925" y="6102350"/>
              <a:ext cx="16954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1200"/>
                <a:t>&lt; </a:t>
              </a:r>
              <a:r>
                <a:rPr lang="ko-KR" altLang="en-US" sz="1200"/>
                <a:t>모바일 버전 적용 예 </a:t>
              </a:r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764426B-B655-1607-69C6-A5F7BD0D74AE}"/>
                </a:ext>
              </a:extLst>
            </p:cNvPr>
            <p:cNvSpPr/>
            <p:nvPr/>
          </p:nvSpPr>
          <p:spPr>
            <a:xfrm>
              <a:off x="6686550" y="2170113"/>
              <a:ext cx="4568825" cy="442912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B0B2655D-DF70-ED64-0FEA-754FECD8B40D}"/>
                </a:ext>
              </a:extLst>
            </p:cNvPr>
            <p:cNvSpPr/>
            <p:nvPr/>
          </p:nvSpPr>
          <p:spPr>
            <a:xfrm>
              <a:off x="9702800" y="3208338"/>
              <a:ext cx="431800" cy="76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8BE78ECE-450D-29F5-A2AE-DB0AA68F573C}"/>
                </a:ext>
              </a:extLst>
            </p:cNvPr>
            <p:cNvSpPr/>
            <p:nvPr/>
          </p:nvSpPr>
          <p:spPr>
            <a:xfrm>
              <a:off x="9839325" y="2371725"/>
              <a:ext cx="323850" cy="46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C4E0D6D9-F05E-777C-27CD-EDC60E5FA774}"/>
                </a:ext>
              </a:extLst>
            </p:cNvPr>
            <p:cNvSpPr/>
            <p:nvPr/>
          </p:nvSpPr>
          <p:spPr>
            <a:xfrm>
              <a:off x="7202488" y="2436813"/>
              <a:ext cx="431800" cy="76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Text Box 27">
            <a:extLst>
              <a:ext uri="{FF2B5EF4-FFF2-40B4-BE49-F238E27FC236}">
                <a16:creationId xmlns:a16="http://schemas.microsoft.com/office/drawing/2014/main" id="{9107FEF3-BBD2-DFED-A2C3-89D64AC8D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27">
            <a:extLst>
              <a:ext uri="{FF2B5EF4-FFF2-40B4-BE49-F238E27FC236}">
                <a16:creationId xmlns:a16="http://schemas.microsoft.com/office/drawing/2014/main" id="{F4D1F078-C2E3-9DE9-6B21-4ADE6BFA1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5350" y="238125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Ⅲ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. 사업 세부 내용</a:t>
            </a:r>
          </a:p>
        </p:txBody>
      </p:sp>
      <p:sp>
        <p:nvSpPr>
          <p:cNvPr id="57348" name="Rectangle 1">
            <a:extLst>
              <a:ext uri="{FF2B5EF4-FFF2-40B4-BE49-F238E27FC236}">
                <a16:creationId xmlns:a16="http://schemas.microsoft.com/office/drawing/2014/main" id="{1A754A37-17AD-9513-7F87-E187DB555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49463" y="1849438"/>
            <a:ext cx="509333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57349" name="Rectangle 4">
            <a:extLst>
              <a:ext uri="{FF2B5EF4-FFF2-40B4-BE49-F238E27FC236}">
                <a16:creationId xmlns:a16="http://schemas.microsoft.com/office/drawing/2014/main" id="{A0302954-1A2A-D32E-C14F-6CD7A5BF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824038"/>
            <a:ext cx="13303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endParaRPr kumimoji="0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756444" y="622300"/>
            <a:ext cx="10679112" cy="736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소통창구로서의 고객지원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신설 제공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직접소통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창구로서 문의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답변을 통한 지원서비스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351" name="AutoShape 37">
            <a:extLst>
              <a:ext uri="{FF2B5EF4-FFF2-40B4-BE49-F238E27FC236}">
                <a16:creationId xmlns:a16="http://schemas.microsoft.com/office/drawing/2014/main" id="{9170D918-6451-4FDE-5007-8F149BEE9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66838"/>
            <a:ext cx="10334625" cy="381000"/>
          </a:xfrm>
          <a:prstGeom prst="rect">
            <a:avLst/>
          </a:prstGeom>
          <a:gradFill rotWithShape="0">
            <a:gsLst>
              <a:gs pos="0">
                <a:srgbClr val="02A29E"/>
              </a:gs>
              <a:gs pos="50999">
                <a:srgbClr val="02A29E"/>
              </a:gs>
              <a:gs pos="100000">
                <a:srgbClr val="017673"/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771" tIns="40386" rIns="80771" bIns="40386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t">
              <a:lnSpc>
                <a:spcPct val="130000"/>
              </a:lnSpc>
            </a:pPr>
            <a:r>
              <a:rPr lang="en-US" altLang="ko-KR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1:1 </a:t>
            </a:r>
            <a:r>
              <a:rPr lang="ko-KR" altLang="en-US" sz="120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문의게시판의 신설을 통한 직접소통 고객지원 서비스 구현</a:t>
            </a:r>
          </a:p>
          <a:p>
            <a:pPr algn="ctr" fontAlgn="t">
              <a:lnSpc>
                <a:spcPct val="130000"/>
              </a:lnSpc>
            </a:pPr>
            <a:endParaRPr lang="ko-KR" altLang="en-US" sz="12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831667-92EC-8712-AFC5-DA6DF9E8A7BB}"/>
              </a:ext>
            </a:extLst>
          </p:cNvPr>
          <p:cNvGrpSpPr/>
          <p:nvPr/>
        </p:nvGrpSpPr>
        <p:grpSpPr>
          <a:xfrm>
            <a:off x="1412082" y="1892300"/>
            <a:ext cx="9367837" cy="4843463"/>
            <a:chOff x="1233488" y="1892300"/>
            <a:chExt cx="9367837" cy="4843463"/>
          </a:xfrm>
        </p:grpSpPr>
        <p:grpSp>
          <p:nvGrpSpPr>
            <p:cNvPr id="57352" name="그룹 7">
              <a:extLst>
                <a:ext uri="{FF2B5EF4-FFF2-40B4-BE49-F238E27FC236}">
                  <a16:creationId xmlns:a16="http://schemas.microsoft.com/office/drawing/2014/main" id="{AD5B98CB-6FEF-8054-641C-2C2D96D23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488" y="1941513"/>
              <a:ext cx="4567237" cy="4794250"/>
              <a:chOff x="5040797" y="1146990"/>
              <a:chExt cx="4597003" cy="529643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C2A751-EF49-43CD-B386-A36A2F46131E}"/>
                  </a:ext>
                </a:extLst>
              </p:cNvPr>
              <p:cNvSpPr/>
              <p:nvPr/>
            </p:nvSpPr>
            <p:spPr>
              <a:xfrm>
                <a:off x="5047188" y="1506516"/>
                <a:ext cx="4584220" cy="49369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788" tIns="44892" rIns="89788" bIns="44892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15151D-D08D-490C-997E-AA627A498B64}"/>
                  </a:ext>
                </a:extLst>
              </p:cNvPr>
              <p:cNvSpPr txBox="1"/>
              <p:nvPr/>
            </p:nvSpPr>
            <p:spPr>
              <a:xfrm>
                <a:off x="5040797" y="1146990"/>
                <a:ext cx="4597003" cy="358764"/>
              </a:xfrm>
              <a:prstGeom prst="rect">
                <a:avLst/>
              </a:prstGeom>
              <a:solidFill>
                <a:srgbClr val="006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ctr" defTabSz="1019190" eaLnBrk="1" hangingPunct="1">
                  <a:defRPr sz="1600">
                    <a:latin typeface="Rix모던고딕 EB" pitchFamily="18" charset="-127"/>
                    <a:ea typeface="Rix모던고딕 EB" pitchFamily="18" charset="-127"/>
                  </a:defRPr>
                </a:lvl1pPr>
                <a:lvl2pPr marL="509313" algn="l" defTabSz="1018624" eaLnBrk="1" hangingPunct="1">
                  <a:defRPr sz="2000"/>
                </a:lvl2pPr>
                <a:lvl3pPr marL="1018624" algn="l" defTabSz="1018624" eaLnBrk="1" hangingPunct="1">
                  <a:defRPr sz="2000"/>
                </a:lvl3pPr>
                <a:lvl4pPr marL="1527939" algn="l" defTabSz="1018624" eaLnBrk="1" hangingPunct="1">
                  <a:defRPr sz="2000"/>
                </a:lvl4pPr>
                <a:lvl5pPr marL="2037251" algn="l" defTabSz="1018624" eaLnBrk="1" hangingPunct="1">
                  <a:defRPr sz="2000"/>
                </a:lvl5pPr>
                <a:lvl6pPr marL="2546565" defTabSz="1018624">
                  <a:defRPr sz="2000"/>
                </a:lvl6pPr>
                <a:lvl7pPr marL="3055879" defTabSz="1018624">
                  <a:defRPr sz="2000"/>
                </a:lvl7pPr>
                <a:lvl8pPr marL="3565187" defTabSz="1018624">
                  <a:defRPr sz="2000"/>
                </a:lvl8pPr>
                <a:lvl9pPr marL="4074502" defTabSz="1018624">
                  <a:defRPr sz="2000"/>
                </a:lvl9pPr>
              </a:lstStyle>
              <a:p>
                <a:pPr indent="-146526" defTabSz="740349">
                  <a:buClr>
                    <a:prstClr val="white">
                      <a:lumMod val="65000"/>
                    </a:prstClr>
                  </a:buClr>
                  <a:buSzPct val="80000"/>
                  <a:defRPr/>
                </a:pPr>
                <a:r>
                  <a:rPr lang="ko-KR" altLang="en-US" sz="1587" b="1" dirty="0">
                    <a:solidFill>
                      <a:prstClr val="whit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궁금한 사항을 </a:t>
                </a:r>
                <a:r>
                  <a:rPr lang="ko-KR" altLang="en-US" sz="1587" b="1" dirty="0" err="1">
                    <a:solidFill>
                      <a:prstClr val="whit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직접질문</a:t>
                </a:r>
                <a:r>
                  <a:rPr lang="ko-KR" altLang="en-US" sz="1587" b="1" dirty="0">
                    <a:solidFill>
                      <a:prstClr val="whit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답변 조회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FDA28A-445B-4EA9-AF0E-9A080D7F93F5}"/>
                </a:ext>
              </a:extLst>
            </p:cNvPr>
            <p:cNvSpPr/>
            <p:nvPr/>
          </p:nvSpPr>
          <p:spPr>
            <a:xfrm>
              <a:off x="1363090" y="6113580"/>
              <a:ext cx="4307325" cy="502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63491" tIns="0" rIns="0" bIns="0" anchor="ctr"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141386" indent="-141386" defTabSz="870711" fontAlgn="ctr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  <a:buClr>
                  <a:srgbClr val="11B8D9"/>
                </a:buClr>
                <a:buSzPct val="60000"/>
                <a:buFont typeface="Wingdings 2" pitchFamily="18" charset="2"/>
                <a:buChar char=""/>
                <a:tabLst>
                  <a:tab pos="4980693" algn="l"/>
                </a:tabLst>
                <a:defRPr/>
              </a:pPr>
              <a:r>
                <a:rPr lang="ko-KR" altLang="en-US" sz="123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회원들의 </a:t>
              </a:r>
              <a:r>
                <a:rPr lang="ko-KR" altLang="en-US" sz="1235" dirty="0" err="1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민원관련</a:t>
              </a:r>
              <a:r>
                <a:rPr lang="en-US" altLang="ko-KR" sz="1235" dirty="0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, </a:t>
              </a:r>
              <a:r>
                <a:rPr lang="ko-KR" altLang="en-US" sz="1235" dirty="0" err="1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시설사용</a:t>
              </a:r>
              <a:r>
                <a:rPr lang="en-US" altLang="ko-KR" sz="1235" dirty="0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, </a:t>
              </a:r>
              <a:r>
                <a:rPr lang="ko-KR" altLang="en-US" sz="1235" dirty="0" err="1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예약관련</a:t>
              </a:r>
              <a:r>
                <a:rPr lang="en-US" altLang="ko-KR" sz="1235" dirty="0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, </a:t>
              </a:r>
              <a:r>
                <a:rPr lang="ko-KR" altLang="en-US" sz="1235" dirty="0" err="1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대관및</a:t>
              </a:r>
              <a:r>
                <a:rPr lang="ko-KR" altLang="en-US" sz="1235" dirty="0">
                  <a:solidFill>
                    <a:srgbClr val="DC2242"/>
                  </a:solidFill>
                  <a:latin typeface="Rix모던고딕 EB" pitchFamily="18" charset="-127"/>
                  <a:ea typeface="Rix모던고딕 EB" pitchFamily="18" charset="-127"/>
                </a:rPr>
                <a:t> 관리비결제관련 등 궁금한 사항</a:t>
              </a:r>
              <a:r>
                <a:rPr lang="ko-KR" altLang="en-US" sz="123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에 대한 </a:t>
              </a:r>
              <a:r>
                <a:rPr lang="en-US" altLang="ko-KR" sz="123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1:1 </a:t>
              </a:r>
              <a:r>
                <a:rPr lang="ko-KR" altLang="en-US" sz="1235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질의 응답 소통창구 제공</a:t>
              </a:r>
              <a:endPara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  <p:sp>
          <p:nvSpPr>
            <p:cNvPr id="12" name="AutoShape 78">
              <a:extLst>
                <a:ext uri="{FF2B5EF4-FFF2-40B4-BE49-F238E27FC236}">
                  <a16:creationId xmlns:a16="http://schemas.microsoft.com/office/drawing/2014/main" id="{2A877054-887E-423E-8880-1FB2A8793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894" y="2918142"/>
              <a:ext cx="860221" cy="37140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AFAFA"/>
                </a:gs>
                <a:gs pos="50000">
                  <a:srgbClr val="E8E8E8"/>
                </a:gs>
                <a:gs pos="100000">
                  <a:srgbClr val="FAFAFA"/>
                </a:gs>
              </a:gsLst>
              <a:lin ang="5400000" scaled="1"/>
            </a:gradFill>
            <a:ln w="9525" algn="ctr">
              <a:solidFill>
                <a:srgbClr val="BCBCBC"/>
              </a:solidFill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질문등록</a:t>
              </a:r>
              <a:endParaRPr lang="en-US" altLang="ko-KR" sz="11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defRPr/>
              </a:pPr>
              <a:r>
                <a:rPr lang="en-US" altLang="ko-KR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회원</a:t>
              </a:r>
              <a:r>
                <a:rPr lang="en-US" altLang="ko-KR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lang="ko-KR" altLang="en-US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F04EB267-4A3F-47DC-BA3E-03C915968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663" y="2790825"/>
              <a:ext cx="411162" cy="171450"/>
            </a:xfrm>
            <a:prstGeom prst="rightArrow">
              <a:avLst>
                <a:gd name="adj1" fmla="val 47056"/>
                <a:gd name="adj2" fmla="val 86076"/>
              </a:avLst>
            </a:prstGeom>
            <a:gradFill rotWithShape="1">
              <a:gsLst>
                <a:gs pos="0">
                  <a:schemeClr val="bg1"/>
                </a:gs>
                <a:gs pos="55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 w="31750" algn="ctr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153">
              <a:extLst>
                <a:ext uri="{FF2B5EF4-FFF2-40B4-BE49-F238E27FC236}">
                  <a16:creationId xmlns:a16="http://schemas.microsoft.com/office/drawing/2014/main" id="{40B61660-B7B1-4501-92A4-9BCDA4934BE6}"/>
                </a:ext>
              </a:extLst>
            </p:cNvPr>
            <p:cNvSpPr/>
            <p:nvPr/>
          </p:nvSpPr>
          <p:spPr>
            <a:xfrm>
              <a:off x="1412809" y="3328911"/>
              <a:ext cx="973840" cy="207127"/>
            </a:xfrm>
            <a:prstGeom prst="roundRect">
              <a:avLst/>
            </a:prstGeom>
            <a:solidFill>
              <a:srgbClr val="00A652">
                <a:alpha val="65000"/>
              </a:srgbClr>
            </a:solidFill>
            <a:ln w="19050" algn="ctr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 defTabSz="806318"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게시물 번호 생성</a:t>
              </a:r>
            </a:p>
          </p:txBody>
        </p:sp>
        <p:sp>
          <p:nvSpPr>
            <p:cNvPr id="15" name="모서리가 둥근 직사각형 154">
              <a:extLst>
                <a:ext uri="{FF2B5EF4-FFF2-40B4-BE49-F238E27FC236}">
                  <a16:creationId xmlns:a16="http://schemas.microsoft.com/office/drawing/2014/main" id="{1844663C-5DDA-447D-89B3-1D162DAE6BAE}"/>
                </a:ext>
              </a:extLst>
            </p:cNvPr>
            <p:cNvSpPr/>
            <p:nvPr/>
          </p:nvSpPr>
          <p:spPr>
            <a:xfrm>
              <a:off x="3006709" y="3310742"/>
              <a:ext cx="973840" cy="207127"/>
            </a:xfrm>
            <a:prstGeom prst="roundRect">
              <a:avLst/>
            </a:prstGeom>
            <a:solidFill>
              <a:srgbClr val="DC2242">
                <a:alpha val="94000"/>
              </a:srgbClr>
            </a:solidFill>
            <a:ln w="19050" algn="ctr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 defTabSz="806318">
                <a:defRPr/>
              </a:pPr>
              <a:r>
                <a:rPr lang="en-US" altLang="ko-KR" sz="1000" kern="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1:1 </a:t>
              </a:r>
              <a:r>
                <a:rPr lang="ko-KR" altLang="en-US" sz="1000" kern="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게시판</a:t>
              </a:r>
            </a:p>
          </p:txBody>
        </p:sp>
        <p:grpSp>
          <p:nvGrpSpPr>
            <p:cNvPr id="57358" name="그룹 15">
              <a:extLst>
                <a:ext uri="{FF2B5EF4-FFF2-40B4-BE49-F238E27FC236}">
                  <a16:creationId xmlns:a16="http://schemas.microsoft.com/office/drawing/2014/main" id="{FEC01C77-013A-2B46-F4CE-E7CB2D878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4450" y="3730625"/>
              <a:ext cx="669925" cy="498475"/>
              <a:chOff x="10825209" y="3824059"/>
              <a:chExt cx="674117" cy="550877"/>
            </a:xfrm>
          </p:grpSpPr>
          <p:sp>
            <p:nvSpPr>
              <p:cNvPr id="57384" name="모서리가 둥근 직사각형 166">
                <a:extLst>
                  <a:ext uri="{FF2B5EF4-FFF2-40B4-BE49-F238E27FC236}">
                    <a16:creationId xmlns:a16="http://schemas.microsoft.com/office/drawing/2014/main" id="{0C763554-2E50-47BE-A859-F34C05525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5209" y="3824059"/>
                <a:ext cx="567685" cy="257896"/>
              </a:xfrm>
              <a:prstGeom prst="roundRect">
                <a:avLst>
                  <a:gd name="adj" fmla="val 0"/>
                </a:avLst>
              </a:prstGeom>
              <a:solidFill>
                <a:srgbClr val="CC0000">
                  <a:alpha val="14902"/>
                </a:srgbClr>
              </a:solidFill>
              <a:ln w="12700" algn="ctr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lIns="72000" tIns="36000" rIns="72000" bIns="36000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spcAft>
                    <a:spcPts val="200"/>
                  </a:spcAft>
                </a:pPr>
                <a:endParaRPr lang="ko-KR" altLang="en-US" sz="100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pic>
            <p:nvPicPr>
              <p:cNvPr id="57385" name="그림 17">
                <a:extLst>
                  <a:ext uri="{FF2B5EF4-FFF2-40B4-BE49-F238E27FC236}">
                    <a16:creationId xmlns:a16="http://schemas.microsoft.com/office/drawing/2014/main" id="{0F46C6BF-C678-3CF6-77BA-32BC3DC42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913" b="60510"/>
              <a:stretch>
                <a:fillRect/>
              </a:stretch>
            </p:blipFill>
            <p:spPr bwMode="auto">
              <a:xfrm>
                <a:off x="11148649" y="4001365"/>
                <a:ext cx="350677" cy="373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7359" name="그림 18">
              <a:extLst>
                <a:ext uri="{FF2B5EF4-FFF2-40B4-BE49-F238E27FC236}">
                  <a16:creationId xmlns:a16="http://schemas.microsoft.com/office/drawing/2014/main" id="{BA043D2D-122D-25BC-3776-0F2F3085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025" y="2314575"/>
              <a:ext cx="2387600" cy="189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그림 19">
              <a:extLst>
                <a:ext uri="{FF2B5EF4-FFF2-40B4-BE49-F238E27FC236}">
                  <a16:creationId xmlns:a16="http://schemas.microsoft.com/office/drawing/2014/main" id="{DEC7DD22-EC18-ADD8-7BB1-7B1339ED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025" y="4700588"/>
              <a:ext cx="2387600" cy="189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361" name="그룹 20">
              <a:extLst>
                <a:ext uri="{FF2B5EF4-FFF2-40B4-BE49-F238E27FC236}">
                  <a16:creationId xmlns:a16="http://schemas.microsoft.com/office/drawing/2014/main" id="{B6698DF9-1614-9A51-DBF6-141F56EE0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9188" y="1892300"/>
              <a:ext cx="3017837" cy="277813"/>
              <a:chOff x="2880927" y="-1041860"/>
              <a:chExt cx="3421478" cy="314126"/>
            </a:xfrm>
          </p:grpSpPr>
          <p:pic>
            <p:nvPicPr>
              <p:cNvPr id="57382" name="Picture 4" descr="C:\Users\kim\Desktop\체크.png">
                <a:extLst>
                  <a:ext uri="{FF2B5EF4-FFF2-40B4-BE49-F238E27FC236}">
                    <a16:creationId xmlns:a16="http://schemas.microsoft.com/office/drawing/2014/main" id="{C5B479E3-BF2A-89F9-896C-859C82B2EC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927" y="-1010158"/>
                <a:ext cx="352532" cy="248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2477304-8550-429C-B219-0CCAE6CF5DBD}"/>
                  </a:ext>
                </a:extLst>
              </p:cNvPr>
              <p:cNvSpPr/>
              <p:nvPr/>
            </p:nvSpPr>
            <p:spPr>
              <a:xfrm>
                <a:off x="3135364" y="-1041860"/>
                <a:ext cx="3167041" cy="31412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940317">
                  <a:buClr>
                    <a:srgbClr val="2C95DD"/>
                  </a:buClr>
                  <a:defRPr/>
                </a:pP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문의 게시판 글쓰기 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웹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/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모바일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화면 예시</a:t>
                </a:r>
              </a:p>
            </p:txBody>
          </p:sp>
        </p:grpSp>
        <p:grpSp>
          <p:nvGrpSpPr>
            <p:cNvPr id="57362" name="그룹 23">
              <a:extLst>
                <a:ext uri="{FF2B5EF4-FFF2-40B4-BE49-F238E27FC236}">
                  <a16:creationId xmlns:a16="http://schemas.microsoft.com/office/drawing/2014/main" id="{118B6534-BFC1-BC47-DE26-B15DB483F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9188" y="4295775"/>
              <a:ext cx="3840162" cy="276225"/>
              <a:chOff x="2880927" y="-1041860"/>
              <a:chExt cx="4354029" cy="314126"/>
            </a:xfrm>
          </p:grpSpPr>
          <p:pic>
            <p:nvPicPr>
              <p:cNvPr id="57380" name="Picture 4" descr="C:\Users\kim\Desktop\체크.png">
                <a:extLst>
                  <a:ext uri="{FF2B5EF4-FFF2-40B4-BE49-F238E27FC236}">
                    <a16:creationId xmlns:a16="http://schemas.microsoft.com/office/drawing/2014/main" id="{53A7D92C-EA4A-F3B6-C45A-DE5CBEF78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927" y="-1010158"/>
                <a:ext cx="352532" cy="248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3BD7869-2DFB-4EE8-B948-27CB55CB81BD}"/>
                  </a:ext>
                </a:extLst>
              </p:cNvPr>
              <p:cNvSpPr/>
              <p:nvPr/>
            </p:nvSpPr>
            <p:spPr>
              <a:xfrm>
                <a:off x="3135364" y="-1041860"/>
                <a:ext cx="4099592" cy="314126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defTabSz="940317">
                  <a:buClr>
                    <a:srgbClr val="2C95DD"/>
                  </a:buClr>
                  <a:defRPr/>
                </a:pPr>
                <a:r>
                  <a:rPr lang="ko-KR" altLang="en-US" sz="1200" dirty="0" err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문의게시판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문의내역확인 리스트 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웹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/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모바일</a:t>
                </a:r>
                <a:r>
                  <a:rPr lang="en-US" altLang="ko-KR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 </a:t>
                </a:r>
                <a:r>
                  <a:rPr lang="ko-KR" altLang="en-US" sz="1200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화면 예시</a:t>
                </a:r>
              </a:p>
            </p:txBody>
          </p:sp>
        </p:grpSp>
        <p:pic>
          <p:nvPicPr>
            <p:cNvPr id="57363" name="그림 26">
              <a:extLst>
                <a:ext uri="{FF2B5EF4-FFF2-40B4-BE49-F238E27FC236}">
                  <a16:creationId xmlns:a16="http://schemas.microsoft.com/office/drawing/2014/main" id="{C07B41D4-87B4-5AFA-C391-F349E5A5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063" y="2400300"/>
              <a:ext cx="2301875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그림 27">
              <a:extLst>
                <a:ext uri="{FF2B5EF4-FFF2-40B4-BE49-F238E27FC236}">
                  <a16:creationId xmlns:a16="http://schemas.microsoft.com/office/drawing/2014/main" id="{7D03E875-F366-6C5F-96CA-A8DF95BA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063" y="4762500"/>
              <a:ext cx="230187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그림 28">
              <a:extLst>
                <a:ext uri="{FF2B5EF4-FFF2-40B4-BE49-F238E27FC236}">
                  <a16:creationId xmlns:a16="http://schemas.microsoft.com/office/drawing/2014/main" id="{E501F6AE-A0C8-5D40-120D-D59BF6AE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088" y="2238375"/>
              <a:ext cx="1011237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그림 29">
              <a:extLst>
                <a:ext uri="{FF2B5EF4-FFF2-40B4-BE49-F238E27FC236}">
                  <a16:creationId xmlns:a16="http://schemas.microsoft.com/office/drawing/2014/main" id="{2A27D212-A394-7B1C-9027-F53A1C22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088" y="4638675"/>
              <a:ext cx="1011237" cy="1970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그림 30">
              <a:extLst>
                <a:ext uri="{FF2B5EF4-FFF2-40B4-BE49-F238E27FC236}">
                  <a16:creationId xmlns:a16="http://schemas.microsoft.com/office/drawing/2014/main" id="{1E065203-A79D-2F98-393E-EF799F7B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813" y="2525713"/>
              <a:ext cx="1246187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그림 20" descr="04 copy.png">
              <a:extLst>
                <a:ext uri="{FF2B5EF4-FFF2-40B4-BE49-F238E27FC236}">
                  <a16:creationId xmlns:a16="http://schemas.microsoft.com/office/drawing/2014/main" id="{CBC72649-FDD4-C861-5CF5-E17D084D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2301875"/>
              <a:ext cx="804863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AutoShape 78">
              <a:extLst>
                <a:ext uri="{FF2B5EF4-FFF2-40B4-BE49-F238E27FC236}">
                  <a16:creationId xmlns:a16="http://schemas.microsoft.com/office/drawing/2014/main" id="{2A877054-887E-423E-8880-1FB2A8793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374" y="2932894"/>
              <a:ext cx="860221" cy="37140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AFAFA"/>
                </a:gs>
                <a:gs pos="50000">
                  <a:srgbClr val="E8E8E8"/>
                </a:gs>
                <a:gs pos="100000">
                  <a:srgbClr val="FAFAFA"/>
                </a:gs>
              </a:gsLst>
              <a:lin ang="5400000" scaled="1"/>
            </a:gradFill>
            <a:ln w="9525" algn="ctr">
              <a:solidFill>
                <a:srgbClr val="BCBCBC"/>
              </a:solidFill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답변등록</a:t>
              </a:r>
              <a:endParaRPr lang="en-US" altLang="ko-KR" sz="11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>
                <a:defRPr/>
              </a:pPr>
              <a:r>
                <a:rPr lang="en-US" altLang="ko-KR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강사</a:t>
              </a:r>
              <a:r>
                <a:rPr lang="en-US" altLang="ko-KR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관리자</a:t>
              </a:r>
              <a:r>
                <a:rPr lang="en-US" altLang="ko-KR" sz="1000" dirty="0">
                  <a:solidFill>
                    <a:srgbClr val="292929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lang="ko-KR" altLang="en-US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4" name="모서리가 둥근 직사각형 153">
              <a:extLst>
                <a:ext uri="{FF2B5EF4-FFF2-40B4-BE49-F238E27FC236}">
                  <a16:creationId xmlns:a16="http://schemas.microsoft.com/office/drawing/2014/main" id="{40B61660-B7B1-4501-92A4-9BCDA4934BE6}"/>
                </a:ext>
              </a:extLst>
            </p:cNvPr>
            <p:cNvSpPr/>
            <p:nvPr/>
          </p:nvSpPr>
          <p:spPr>
            <a:xfrm>
              <a:off x="4662289" y="3343663"/>
              <a:ext cx="973840" cy="207127"/>
            </a:xfrm>
            <a:prstGeom prst="roundRect">
              <a:avLst/>
            </a:prstGeom>
            <a:solidFill>
              <a:srgbClr val="00A652">
                <a:alpha val="65000"/>
              </a:srgbClr>
            </a:solidFill>
            <a:ln w="19050" algn="ctr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 defTabSz="806318"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게시물 답변 생성</a:t>
              </a:r>
            </a:p>
          </p:txBody>
        </p:sp>
        <p:pic>
          <p:nvPicPr>
            <p:cNvPr id="57371" name="그림 20" descr="04 copy.png">
              <a:extLst>
                <a:ext uri="{FF2B5EF4-FFF2-40B4-BE49-F238E27FC236}">
                  <a16:creationId xmlns:a16="http://schemas.microsoft.com/office/drawing/2014/main" id="{A7FD6D83-4D8A-4972-5771-2BB1B1BA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925" y="2317750"/>
              <a:ext cx="806450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AutoShape 13">
              <a:extLst>
                <a:ext uri="{FF2B5EF4-FFF2-40B4-BE49-F238E27FC236}">
                  <a16:creationId xmlns:a16="http://schemas.microsoft.com/office/drawing/2014/main" id="{F04EB267-4A3F-47DC-BA3E-03C9159681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194175" y="2930525"/>
              <a:ext cx="411163" cy="169863"/>
            </a:xfrm>
            <a:prstGeom prst="rightArrow">
              <a:avLst>
                <a:gd name="adj1" fmla="val 47056"/>
                <a:gd name="adj2" fmla="val 86076"/>
              </a:avLst>
            </a:prstGeom>
            <a:gradFill rotWithShape="1">
              <a:gsLst>
                <a:gs pos="0">
                  <a:schemeClr val="bg1"/>
                </a:gs>
                <a:gs pos="55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 w="31750" algn="ctr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57373" name="그림 36">
              <a:extLst>
                <a:ext uri="{FF2B5EF4-FFF2-40B4-BE49-F238E27FC236}">
                  <a16:creationId xmlns:a16="http://schemas.microsoft.com/office/drawing/2014/main" id="{DE32B70B-D59E-5573-865C-148B37A6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863" y="3668713"/>
              <a:ext cx="4357687" cy="237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74" name="모서리가 둥근 직사각형 163">
              <a:extLst>
                <a:ext uri="{FF2B5EF4-FFF2-40B4-BE49-F238E27FC236}">
                  <a16:creationId xmlns:a16="http://schemas.microsoft.com/office/drawing/2014/main" id="{49549D60-C812-EE50-1B92-B3D7BC2E6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4735513"/>
              <a:ext cx="4229100" cy="1289050"/>
            </a:xfrm>
            <a:prstGeom prst="roundRect">
              <a:avLst>
                <a:gd name="adj" fmla="val 0"/>
              </a:avLst>
            </a:prstGeom>
            <a:solidFill>
              <a:srgbClr val="CC0000">
                <a:alpha val="14902"/>
              </a:srgbClr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72000" tIns="36000" rIns="72000" bIns="3600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spcAft>
                  <a:spcPts val="200"/>
                </a:spcAft>
              </a:pPr>
              <a:endParaRPr lang="ko-KR" altLang="en-US" sz="100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9" name="Rectangle 272">
              <a:extLst>
                <a:ext uri="{FF2B5EF4-FFF2-40B4-BE49-F238E27FC236}">
                  <a16:creationId xmlns:a16="http://schemas.microsoft.com/office/drawing/2014/main" id="{C554F351-D1A4-4C64-9E7D-DDDD3B548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54124">
              <a:off x="2936514" y="5271436"/>
              <a:ext cx="994703" cy="216689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질문 답변 </a:t>
              </a: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F639C71-A4B0-9889-4DB8-E55C8A5846BE}"/>
                </a:ext>
              </a:extLst>
            </p:cNvPr>
            <p:cNvSpPr/>
            <p:nvPr/>
          </p:nvSpPr>
          <p:spPr>
            <a:xfrm>
              <a:off x="7026275" y="2443163"/>
              <a:ext cx="323850" cy="460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69BCECC-910A-1E4F-A304-7BE321C4C99A}"/>
                </a:ext>
              </a:extLst>
            </p:cNvPr>
            <p:cNvSpPr/>
            <p:nvPr/>
          </p:nvSpPr>
          <p:spPr>
            <a:xfrm>
              <a:off x="7026275" y="4764088"/>
              <a:ext cx="323850" cy="904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ED99108-9827-61F6-AC76-EF82CA754A50}"/>
                </a:ext>
              </a:extLst>
            </p:cNvPr>
            <p:cNvSpPr/>
            <p:nvPr/>
          </p:nvSpPr>
          <p:spPr>
            <a:xfrm>
              <a:off x="9693275" y="2371725"/>
              <a:ext cx="323850" cy="46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970A0A99-7630-0AEE-015C-BB0B2F84BA87}"/>
                </a:ext>
              </a:extLst>
            </p:cNvPr>
            <p:cNvSpPr/>
            <p:nvPr/>
          </p:nvSpPr>
          <p:spPr>
            <a:xfrm>
              <a:off x="9693275" y="4765675"/>
              <a:ext cx="323850" cy="460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Text Box 27">
            <a:extLst>
              <a:ext uri="{FF2B5EF4-FFF2-40B4-BE49-F238E27FC236}">
                <a16:creationId xmlns:a16="http://schemas.microsoft.com/office/drawing/2014/main" id="{42CD3476-937E-F584-4758-E452389E4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3" y="171450"/>
            <a:ext cx="25443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   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8">
            <a:extLst>
              <a:ext uri="{FF2B5EF4-FFF2-40B4-BE49-F238E27FC236}">
                <a16:creationId xmlns:a16="http://schemas.microsoft.com/office/drawing/2014/main" id="{B416F3A7-01FB-51FB-7F82-0A5603BB6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113" y="2368550"/>
            <a:ext cx="5565775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 anchor="ctr"/>
          <a:lstStyle>
            <a:lvl1pPr latinLnBrk="1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B96C11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  <a:ea typeface="HY엽서L" panose="02030600000101010101" pitchFamily="18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ko-KR" altLang="en-US" sz="6000" b="1">
                <a:solidFill>
                  <a:srgbClr val="3B4CAB"/>
                </a:solidFill>
                <a:latin typeface="나눔고딕" pitchFamily="2" charset="-127"/>
                <a:ea typeface="나눔고딕" pitchFamily="2" charset="-127"/>
              </a:rPr>
              <a:t>감사합니다</a:t>
            </a:r>
            <a:endParaRPr lang="en-US" altLang="ko-KR" sz="6000" b="1">
              <a:solidFill>
                <a:srgbClr val="3B4CAB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27">
            <a:extLst>
              <a:ext uri="{FF2B5EF4-FFF2-40B4-BE49-F238E27FC236}">
                <a16:creationId xmlns:a16="http://schemas.microsoft.com/office/drawing/2014/main" id="{7A73B6E9-3E7A-3E36-A4ED-EA5718C3C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88913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rPr>
              <a:t>I.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rPr>
              <a:t>사업 개요</a:t>
            </a:r>
          </a:p>
        </p:txBody>
      </p:sp>
      <p:sp>
        <p:nvSpPr>
          <p:cNvPr id="26628" name="모서리가 둥근 직사각형 18">
            <a:extLst>
              <a:ext uri="{FF2B5EF4-FFF2-40B4-BE49-F238E27FC236}">
                <a16:creationId xmlns:a16="http://schemas.microsoft.com/office/drawing/2014/main" id="{83389D99-48F3-018E-6BA8-8A4F1C568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7" y="998538"/>
            <a:ext cx="9860551" cy="4860925"/>
          </a:xfrm>
          <a:prstGeom prst="roundRect">
            <a:avLst>
              <a:gd name="adj" fmla="val 5657"/>
            </a:avLst>
          </a:prstGeom>
          <a:noFill/>
          <a:ln w="63500" algn="ctr">
            <a:solidFill>
              <a:srgbClr val="EEEE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00BDB05-D2B5-F6A6-E35F-B4784C1E6F8A}"/>
              </a:ext>
            </a:extLst>
          </p:cNvPr>
          <p:cNvSpPr/>
          <p:nvPr/>
        </p:nvSpPr>
        <p:spPr bwMode="auto">
          <a:xfrm>
            <a:off x="1157288" y="1095375"/>
            <a:ext cx="2068512" cy="4679950"/>
          </a:xfrm>
          <a:prstGeom prst="roundRect">
            <a:avLst>
              <a:gd name="adj" fmla="val 7581"/>
            </a:avLst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B4CAB"/>
                </a:solidFill>
                <a:effectLst/>
                <a:uLnTx/>
                <a:uFillTx/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rPr>
              <a:t>사 업 배 경</a:t>
            </a:r>
          </a:p>
        </p:txBody>
      </p:sp>
      <p:sp>
        <p:nvSpPr>
          <p:cNvPr id="26630" name="TextBox 20">
            <a:extLst>
              <a:ext uri="{FF2B5EF4-FFF2-40B4-BE49-F238E27FC236}">
                <a16:creationId xmlns:a16="http://schemas.microsoft.com/office/drawing/2014/main" id="{F8A22AB2-7A98-E092-C536-89855DD2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307" y="1650246"/>
            <a:ext cx="6732588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65113" indent="-26511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722313" indent="-265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1179513" indent="-265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636713" indent="-265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2093913" indent="-265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❍ 바이오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 제공으로 대외 홍보효과 향상 및 바이오 유관 </a:t>
            </a:r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 </a:t>
            </a:r>
            <a:endParaRPr kumimoji="0" lang="en-US" altLang="ko-KR" sz="16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활성화를 유도</a:t>
            </a:r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❍ 정보검색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구현을 통한 사용자 편의성 증대 및 정보 접근성 향상</a:t>
            </a:r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❍ 바이오산업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 네트워크 활성화 및 </a:t>
            </a:r>
            <a:r>
              <a:rPr kumimoji="0" lang="ko-KR" altLang="en-US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코디네이션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지원</a:t>
            </a:r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0" lang="ko-KR" altLang="en-US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❍ 확장성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 온라인플랫폼 개발로 커뮤니티 공간 및 소통 공간 확보</a:t>
            </a:r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kumimoji="0" lang="ko-KR" altLang="en-US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》</a:t>
            </a:r>
            <a:r>
              <a:rPr kumimoji="0" lang="en-US" altLang="ko-KR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》 </a:t>
            </a:r>
            <a:r>
              <a:rPr kumimoji="0" lang="ko-KR" altLang="en-US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인천내 </a:t>
            </a:r>
            <a:r>
              <a:rPr kumimoji="0"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정보관리와 네트워크의 구축 및 활성화</a:t>
            </a:r>
            <a:endParaRPr kumimoji="0"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  <a:p>
            <a:pPr eaLnBrk="1" latinLnBrk="1" hangingPunct="1"/>
            <a:r>
              <a:rPr kumimoji="0"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" name="Text Box 27">
            <a:extLst>
              <a:ext uri="{FF2B5EF4-FFF2-40B4-BE49-F238E27FC236}">
                <a16:creationId xmlns:a16="http://schemas.microsoft.com/office/drawing/2014/main" id="{6EA09EDA-3323-DCC3-C88E-3994FF1DA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142875"/>
            <a:ext cx="291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    </a:t>
            </a:r>
            <a:r>
              <a:rPr kumimoji="0"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사업의 목적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D68980-F6B3-D90E-5E5D-5CABE0180388}"/>
              </a:ext>
            </a:extLst>
          </p:cNvPr>
          <p:cNvGrpSpPr/>
          <p:nvPr/>
        </p:nvGrpSpPr>
        <p:grpSpPr>
          <a:xfrm>
            <a:off x="1123951" y="2876273"/>
            <a:ext cx="9944098" cy="733576"/>
            <a:chOff x="1944557" y="1749044"/>
            <a:chExt cx="7666169" cy="56553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96BFFC-0864-C93C-6951-C5796EA4D1EC}"/>
                </a:ext>
              </a:extLst>
            </p:cNvPr>
            <p:cNvSpPr/>
            <p:nvPr/>
          </p:nvSpPr>
          <p:spPr bwMode="auto">
            <a:xfrm>
              <a:off x="1944558" y="1816927"/>
              <a:ext cx="7666168" cy="4976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FA18BE-CCC7-C07D-F00F-54F37BA53D9E}"/>
                </a:ext>
              </a:extLst>
            </p:cNvPr>
            <p:cNvSpPr/>
            <p:nvPr/>
          </p:nvSpPr>
          <p:spPr>
            <a:xfrm rot="5400000">
              <a:off x="5632608" y="-1939007"/>
              <a:ext cx="290068" cy="766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A7A841-EEBD-3392-BC42-8FCEC4D55EA9}"/>
              </a:ext>
            </a:extLst>
          </p:cNvPr>
          <p:cNvSpPr/>
          <p:nvPr/>
        </p:nvSpPr>
        <p:spPr bwMode="auto">
          <a:xfrm>
            <a:off x="2714073" y="3304860"/>
            <a:ext cx="664949" cy="27020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endParaRPr lang="en-US" altLang="ko-KR" sz="1600" b="1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E3B04D-178D-99C4-9F1E-C3B7ADFCD4D4}"/>
              </a:ext>
            </a:extLst>
          </p:cNvPr>
          <p:cNvSpPr/>
          <p:nvPr/>
        </p:nvSpPr>
        <p:spPr bwMode="auto">
          <a:xfrm>
            <a:off x="5577323" y="3325884"/>
            <a:ext cx="826790" cy="20265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통합관리자</a:t>
            </a:r>
            <a:endParaRPr lang="en-US" altLang="ko-KR" sz="1200" b="1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11D3A7-95CC-D0F3-EB00-C2450F116FE0}"/>
              </a:ext>
            </a:extLst>
          </p:cNvPr>
          <p:cNvSpPr/>
          <p:nvPr/>
        </p:nvSpPr>
        <p:spPr bwMode="auto">
          <a:xfrm>
            <a:off x="9403181" y="3325884"/>
            <a:ext cx="1497016" cy="20265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</a:t>
            </a: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</a:t>
            </a: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E1BEF8-A0AA-B283-D317-8F73301025E0}"/>
              </a:ext>
            </a:extLst>
          </p:cNvPr>
          <p:cNvCxnSpPr>
            <a:cxnSpLocks/>
          </p:cNvCxnSpPr>
          <p:nvPr/>
        </p:nvCxnSpPr>
        <p:spPr>
          <a:xfrm flipV="1">
            <a:off x="1203939" y="3032433"/>
            <a:ext cx="4697670" cy="20285"/>
          </a:xfrm>
          <a:prstGeom prst="line">
            <a:avLst/>
          </a:prstGeom>
          <a:ln w="73025" cap="rnd">
            <a:solidFill>
              <a:srgbClr val="004A9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7FFCC1-C9EE-49CF-CDC5-201A6F41B43F}"/>
              </a:ext>
            </a:extLst>
          </p:cNvPr>
          <p:cNvCxnSpPr>
            <a:cxnSpLocks/>
          </p:cNvCxnSpPr>
          <p:nvPr/>
        </p:nvCxnSpPr>
        <p:spPr>
          <a:xfrm flipV="1">
            <a:off x="5901609" y="3023128"/>
            <a:ext cx="5166441" cy="18830"/>
          </a:xfrm>
          <a:prstGeom prst="line">
            <a:avLst/>
          </a:prstGeom>
          <a:ln w="73025" cap="rnd">
            <a:solidFill>
              <a:srgbClr val="004A9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4049DF0-4AF3-7138-54E1-2E6A9818ED26}"/>
              </a:ext>
            </a:extLst>
          </p:cNvPr>
          <p:cNvSpPr/>
          <p:nvPr/>
        </p:nvSpPr>
        <p:spPr>
          <a:xfrm rot="10800000" flipH="1" flipV="1">
            <a:off x="2916630" y="2970967"/>
            <a:ext cx="122936" cy="1229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B9703F-B0C1-55D9-3D40-C6FB3C5CD850}"/>
              </a:ext>
            </a:extLst>
          </p:cNvPr>
          <p:cNvSpPr/>
          <p:nvPr/>
        </p:nvSpPr>
        <p:spPr>
          <a:xfrm rot="10800000" flipH="1" flipV="1">
            <a:off x="5901609" y="2970967"/>
            <a:ext cx="122936" cy="1229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E1C0A-065B-3E73-5890-0CE3860D61F8}"/>
              </a:ext>
            </a:extLst>
          </p:cNvPr>
          <p:cNvSpPr/>
          <p:nvPr/>
        </p:nvSpPr>
        <p:spPr>
          <a:xfrm rot="10800000" flipH="1" flipV="1">
            <a:off x="10072053" y="2970967"/>
            <a:ext cx="122936" cy="1229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3" name="모서리가 둥근 직사각형 15">
            <a:extLst>
              <a:ext uri="{FF2B5EF4-FFF2-40B4-BE49-F238E27FC236}">
                <a16:creationId xmlns:a16="http://schemas.microsoft.com/office/drawing/2014/main" id="{096B5DB5-79A1-B33C-CE2F-59783CC587FE}"/>
              </a:ext>
            </a:extLst>
          </p:cNvPr>
          <p:cNvSpPr/>
          <p:nvPr/>
        </p:nvSpPr>
        <p:spPr>
          <a:xfrm>
            <a:off x="1123951" y="3834142"/>
            <a:ext cx="3831441" cy="2832157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14" name="양쪽 모서리가 둥근 사각형 16">
            <a:extLst>
              <a:ext uri="{FF2B5EF4-FFF2-40B4-BE49-F238E27FC236}">
                <a16:creationId xmlns:a16="http://schemas.microsoft.com/office/drawing/2014/main" id="{90D1E443-3D72-26E2-D852-4F9FDAFB7530}"/>
              </a:ext>
            </a:extLst>
          </p:cNvPr>
          <p:cNvSpPr/>
          <p:nvPr/>
        </p:nvSpPr>
        <p:spPr>
          <a:xfrm>
            <a:off x="1125538" y="3834144"/>
            <a:ext cx="3842020" cy="68216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spcBef>
                <a:spcPts val="300"/>
              </a:spcBef>
            </a:pPr>
            <a:endParaRPr lang="ko-KR" altLang="en-US" sz="1700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8C2C1B32-6B61-B299-B48B-0BCE1FC6BE22}"/>
              </a:ext>
            </a:extLst>
          </p:cNvPr>
          <p:cNvSpPr txBox="1">
            <a:spLocks/>
          </p:cNvSpPr>
          <p:nvPr/>
        </p:nvSpPr>
        <p:spPr>
          <a:xfrm>
            <a:off x="1123951" y="3915875"/>
            <a:ext cx="3819882" cy="56348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005392"/>
              </a:contourClr>
            </a:sp3d>
          </a:bodyPr>
          <a:lstStyle>
            <a:defPPr>
              <a:defRPr lang="ko-KR"/>
            </a:defPPr>
            <a:lvl1pPr algn="ctr" defTabSz="956088" latinLnBrk="0">
              <a:defRPr sz="1600" kern="0">
                <a:gradFill>
                  <a:gsLst>
                    <a:gs pos="48333">
                      <a:prstClr val="white"/>
                    </a:gs>
                    <a:gs pos="62000">
                      <a:prstClr val="white"/>
                    </a:gs>
                  </a:gsLst>
                  <a:path path="rect">
                    <a:fillToRect l="50000" t="50000" r="50000" b="50000"/>
                  </a:path>
                </a:gra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「인천 바이오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맵」온라인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 플랫폼 구축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PC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모바일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80B243-7D17-2EFA-5E09-37A88D7A0B4E}"/>
              </a:ext>
            </a:extLst>
          </p:cNvPr>
          <p:cNvSpPr/>
          <p:nvPr/>
        </p:nvSpPr>
        <p:spPr>
          <a:xfrm>
            <a:off x="1213760" y="5299230"/>
            <a:ext cx="3768948" cy="92881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모바일 디자인 도입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찾기쉬운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메뉴네비게이션 검색 기능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관내 시설현황 시각화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위치기반 시설검색기능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기관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등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바이오기업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연구소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유관기관등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통합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CMS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관리자 권한관리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정보입출력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승인관리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위치기반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GIS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맵 기반 시스템구축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11CFE7-9F0D-E7C4-8357-3A9A11F602E2}"/>
              </a:ext>
            </a:extLst>
          </p:cNvPr>
          <p:cNvCxnSpPr/>
          <p:nvPr/>
        </p:nvCxnSpPr>
        <p:spPr>
          <a:xfrm>
            <a:off x="1292855" y="5201610"/>
            <a:ext cx="35448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7CBCCA-EEBA-393B-7B39-7E8ECCB63E20}"/>
              </a:ext>
            </a:extLst>
          </p:cNvPr>
          <p:cNvSpPr/>
          <p:nvPr/>
        </p:nvSpPr>
        <p:spPr>
          <a:xfrm>
            <a:off x="1246395" y="4654238"/>
            <a:ext cx="3574992" cy="646331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사용자편의를 위한 </a:t>
            </a:r>
            <a:r>
              <a:rPr lang="en-US" altLang="ko-KR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디자인 구성</a:t>
            </a:r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사용성강화를 위한 기능구축</a:t>
            </a:r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19" name="그룹 327">
            <a:extLst>
              <a:ext uri="{FF2B5EF4-FFF2-40B4-BE49-F238E27FC236}">
                <a16:creationId xmlns:a16="http://schemas.microsoft.com/office/drawing/2014/main" id="{A172C362-5AC7-5750-655E-E9831F117B90}"/>
              </a:ext>
            </a:extLst>
          </p:cNvPr>
          <p:cNvGrpSpPr/>
          <p:nvPr/>
        </p:nvGrpSpPr>
        <p:grpSpPr>
          <a:xfrm>
            <a:off x="5990717" y="1465263"/>
            <a:ext cx="5062828" cy="381116"/>
            <a:chOff x="1306785" y="1789896"/>
            <a:chExt cx="3579558" cy="308376"/>
          </a:xfrm>
          <a:solidFill>
            <a:srgbClr val="2D3E50"/>
          </a:solidFill>
        </p:grpSpPr>
        <p:sp>
          <p:nvSpPr>
            <p:cNvPr id="20" name="한쪽 모서리가 잘린 사각형 44">
              <a:extLst>
                <a:ext uri="{FF2B5EF4-FFF2-40B4-BE49-F238E27FC236}">
                  <a16:creationId xmlns:a16="http://schemas.microsoft.com/office/drawing/2014/main" id="{0FB89213-9365-C4D9-5026-84D8F32F08FE}"/>
                </a:ext>
              </a:extLst>
            </p:cNvPr>
            <p:cNvSpPr/>
            <p:nvPr/>
          </p:nvSpPr>
          <p:spPr>
            <a:xfrm>
              <a:off x="1306785" y="1789896"/>
              <a:ext cx="3579558" cy="308376"/>
            </a:xfrm>
            <a:prstGeom prst="snip1Rect">
              <a:avLst>
                <a:gd name="adj" fmla="val 0"/>
              </a:avLst>
            </a:prstGeom>
            <a:solidFill>
              <a:srgbClr val="336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23DB3939-942F-B953-AD7E-CDE7BEE36C55}"/>
                </a:ext>
              </a:extLst>
            </p:cNvPr>
            <p:cNvSpPr txBox="1"/>
            <p:nvPr/>
          </p:nvSpPr>
          <p:spPr>
            <a:xfrm>
              <a:off x="1317158" y="1844525"/>
              <a:ext cx="3569185" cy="218630"/>
            </a:xfrm>
            <a:prstGeom prst="rect">
              <a:avLst/>
            </a:prstGeom>
            <a:solidFill>
              <a:srgbClr val="336ED2"/>
            </a:solidFill>
          </p:spPr>
          <p:txBody>
            <a:bodyPr wrap="square" lIns="0" t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300"/>
                </a:spcBef>
                <a:defRPr/>
              </a:pPr>
              <a:r>
                <a:rPr lang="ko-KR" altLang="en-US" sz="1600" b="1" spc="-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방향성</a:t>
              </a:r>
              <a:endParaRPr lang="ko-KR" altLang="en-US" sz="1600" b="1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22" name="모서리가 둥근 직사각형 38">
            <a:extLst>
              <a:ext uri="{FF2B5EF4-FFF2-40B4-BE49-F238E27FC236}">
                <a16:creationId xmlns:a16="http://schemas.microsoft.com/office/drawing/2014/main" id="{A76A8F8F-DF80-8825-3E8A-BC96DCF386BA}"/>
              </a:ext>
            </a:extLst>
          </p:cNvPr>
          <p:cNvSpPr/>
          <p:nvPr/>
        </p:nvSpPr>
        <p:spPr bwMode="auto">
          <a:xfrm>
            <a:off x="1123950" y="1605921"/>
            <a:ext cx="4064348" cy="97168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dirty="0">
              <a:latin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1D950B-2725-DDD8-7380-6C403AFF3F4F}"/>
              </a:ext>
            </a:extLst>
          </p:cNvPr>
          <p:cNvSpPr/>
          <p:nvPr/>
        </p:nvSpPr>
        <p:spPr bwMode="auto">
          <a:xfrm>
            <a:off x="1868676" y="1692168"/>
            <a:ext cx="3535649" cy="73866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바이오산업 주체들의 기관정보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</a:p>
          <a:p>
            <a:pPr>
              <a:defRPr/>
            </a:pP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인력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기술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시설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.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장비 등 관련정보</a:t>
            </a:r>
            <a:endParaRPr lang="en-US" altLang="ko-KR" sz="1600" b="1" dirty="0">
              <a:solidFill>
                <a:srgbClr val="FF66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defRPr/>
            </a:pPr>
            <a:r>
              <a:rPr lang="ko-KR" altLang="en-US" sz="1600" b="1" dirty="0" err="1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를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모아 네트워크활성화 기반마련</a:t>
            </a:r>
            <a:endParaRPr lang="en-US" altLang="ko-KR" sz="1600" b="1" dirty="0">
              <a:solidFill>
                <a:srgbClr val="FF66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4" name="양쪽 모서리가 둥근 사각형 40">
            <a:extLst>
              <a:ext uri="{FF2B5EF4-FFF2-40B4-BE49-F238E27FC236}">
                <a16:creationId xmlns:a16="http://schemas.microsoft.com/office/drawing/2014/main" id="{CA960164-8C01-D5CC-7BAF-502CB94D6A69}"/>
              </a:ext>
            </a:extLst>
          </p:cNvPr>
          <p:cNvSpPr/>
          <p:nvPr/>
        </p:nvSpPr>
        <p:spPr>
          <a:xfrm rot="16200000">
            <a:off x="980353" y="1749201"/>
            <a:ext cx="972316" cy="685119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6600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Tahoma" panose="020B060403050404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97C555-F649-D48D-B4E9-E3262299C61E}"/>
              </a:ext>
            </a:extLst>
          </p:cNvPr>
          <p:cNvSpPr/>
          <p:nvPr/>
        </p:nvSpPr>
        <p:spPr bwMode="auto">
          <a:xfrm>
            <a:off x="1203939" y="1917963"/>
            <a:ext cx="699017" cy="3039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목적</a:t>
            </a:r>
            <a:endParaRPr lang="en-US" altLang="ko-KR" sz="7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F2DEA4-73FB-51A4-7D7B-ACFFEC26511C}"/>
              </a:ext>
            </a:extLst>
          </p:cNvPr>
          <p:cNvSpPr/>
          <p:nvPr/>
        </p:nvSpPr>
        <p:spPr bwMode="auto">
          <a:xfrm>
            <a:off x="7571202" y="3325884"/>
            <a:ext cx="826788" cy="20265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담당관리자</a:t>
            </a:r>
            <a:endParaRPr lang="en-US" altLang="ko-KR" sz="1200" b="1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EF77D2-9EB0-E4A4-F92B-DC79D2BF0BB7}"/>
              </a:ext>
            </a:extLst>
          </p:cNvPr>
          <p:cNvSpPr/>
          <p:nvPr/>
        </p:nvSpPr>
        <p:spPr>
          <a:xfrm rot="10800000" flipH="1" flipV="1">
            <a:off x="7861658" y="2970967"/>
            <a:ext cx="122936" cy="1229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DEDAB-077E-387A-1219-7D506FBF69E9}"/>
              </a:ext>
            </a:extLst>
          </p:cNvPr>
          <p:cNvGrpSpPr/>
          <p:nvPr/>
        </p:nvGrpSpPr>
        <p:grpSpPr>
          <a:xfrm>
            <a:off x="5115129" y="3834143"/>
            <a:ext cx="5952920" cy="1487155"/>
            <a:chOff x="3111918" y="4302959"/>
            <a:chExt cx="6760855" cy="1355170"/>
          </a:xfrm>
        </p:grpSpPr>
        <p:sp>
          <p:nvSpPr>
            <p:cNvPr id="29" name="모서리가 둥근 직사각형 19">
              <a:extLst>
                <a:ext uri="{FF2B5EF4-FFF2-40B4-BE49-F238E27FC236}">
                  <a16:creationId xmlns:a16="http://schemas.microsoft.com/office/drawing/2014/main" id="{092B21F4-82C8-9767-781C-B388A20424E7}"/>
                </a:ext>
              </a:extLst>
            </p:cNvPr>
            <p:cNvSpPr/>
            <p:nvPr/>
          </p:nvSpPr>
          <p:spPr>
            <a:xfrm>
              <a:off x="3111918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rgbClr val="89BCDB"/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30" name="양쪽 모서리가 둥근 사각형 20">
              <a:extLst>
                <a:ext uri="{FF2B5EF4-FFF2-40B4-BE49-F238E27FC236}">
                  <a16:creationId xmlns:a16="http://schemas.microsoft.com/office/drawing/2014/main" id="{EDF6A394-2700-6607-69B4-2C1916C7A6C1}"/>
                </a:ext>
              </a:extLst>
            </p:cNvPr>
            <p:cNvSpPr/>
            <p:nvPr/>
          </p:nvSpPr>
          <p:spPr>
            <a:xfrm>
              <a:off x="3112802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31" name="텍스트 개체 틀 3">
              <a:extLst>
                <a:ext uri="{FF2B5EF4-FFF2-40B4-BE49-F238E27FC236}">
                  <a16:creationId xmlns:a16="http://schemas.microsoft.com/office/drawing/2014/main" id="{3ADEA953-7B85-F657-FA3F-F940ABD7023F}"/>
                </a:ext>
              </a:extLst>
            </p:cNvPr>
            <p:cNvSpPr txBox="1">
              <a:spLocks/>
            </p:cNvSpPr>
            <p:nvPr/>
          </p:nvSpPr>
          <p:spPr>
            <a:xfrm>
              <a:off x="3111918" y="4377437"/>
              <a:ext cx="2140912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 모바일</a:t>
              </a:r>
            </a:p>
          </p:txBody>
        </p:sp>
        <p:sp>
          <p:nvSpPr>
            <p:cNvPr id="28896" name="모서리가 둥근 직사각형 22">
              <a:extLst>
                <a:ext uri="{FF2B5EF4-FFF2-40B4-BE49-F238E27FC236}">
                  <a16:creationId xmlns:a16="http://schemas.microsoft.com/office/drawing/2014/main" id="{4DFFF7EA-E50F-7E3F-43EA-03B43DA5B47C}"/>
                </a:ext>
              </a:extLst>
            </p:cNvPr>
            <p:cNvSpPr/>
            <p:nvPr/>
          </p:nvSpPr>
          <p:spPr>
            <a:xfrm>
              <a:off x="5396447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897" name="양쪽 모서리가 둥근 사각형 23">
              <a:extLst>
                <a:ext uri="{FF2B5EF4-FFF2-40B4-BE49-F238E27FC236}">
                  <a16:creationId xmlns:a16="http://schemas.microsoft.com/office/drawing/2014/main" id="{1F010356-405C-0F57-0B68-FB6A884CBCD4}"/>
                </a:ext>
              </a:extLst>
            </p:cNvPr>
            <p:cNvSpPr/>
            <p:nvPr/>
          </p:nvSpPr>
          <p:spPr>
            <a:xfrm>
              <a:off x="5397331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ts val="300"/>
                </a:spcBef>
              </a:pPr>
              <a:endParaRPr lang="ko-KR" altLang="en-US" sz="17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899" name="텍스트 개체 틀 3">
              <a:extLst>
                <a:ext uri="{FF2B5EF4-FFF2-40B4-BE49-F238E27FC236}">
                  <a16:creationId xmlns:a16="http://schemas.microsoft.com/office/drawing/2014/main" id="{F9A7FF2D-0FA0-8E8F-3455-E6E9B5964210}"/>
                </a:ext>
              </a:extLst>
            </p:cNvPr>
            <p:cNvSpPr txBox="1">
              <a:spLocks/>
            </p:cNvSpPr>
            <p:nvPr/>
          </p:nvSpPr>
          <p:spPr>
            <a:xfrm>
              <a:off x="5394137" y="4377437"/>
              <a:ext cx="2149663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 모바일</a:t>
              </a:r>
            </a:p>
          </p:txBody>
        </p:sp>
        <p:sp>
          <p:nvSpPr>
            <p:cNvPr id="28900" name="직사각형 28899">
              <a:extLst>
                <a:ext uri="{FF2B5EF4-FFF2-40B4-BE49-F238E27FC236}">
                  <a16:creationId xmlns:a16="http://schemas.microsoft.com/office/drawing/2014/main" id="{06658FB0-961B-BBD5-F84F-F759C9054E23}"/>
                </a:ext>
              </a:extLst>
            </p:cNvPr>
            <p:cNvSpPr/>
            <p:nvPr/>
          </p:nvSpPr>
          <p:spPr>
            <a:xfrm>
              <a:off x="3154338" y="5010249"/>
              <a:ext cx="1991292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전체시스템 관리기능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권한관리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1" name="직사각형 28900">
              <a:extLst>
                <a:ext uri="{FF2B5EF4-FFF2-40B4-BE49-F238E27FC236}">
                  <a16:creationId xmlns:a16="http://schemas.microsoft.com/office/drawing/2014/main" id="{A99C6116-473D-8433-41C2-F74640A9BBD5}"/>
                </a:ext>
              </a:extLst>
            </p:cNvPr>
            <p:cNvSpPr/>
            <p:nvPr/>
          </p:nvSpPr>
          <p:spPr>
            <a:xfrm>
              <a:off x="5378356" y="4994630"/>
              <a:ext cx="2154250" cy="588969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ko-KR" altLang="en-US" sz="1400" spc="-15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메인화면</a:t>
              </a:r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시각화</a:t>
              </a:r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,</a:t>
              </a:r>
            </a:p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위치기반서비스 컨텐츠 관리기능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2" name="모서리가 둥근 직사각형 56">
              <a:extLst>
                <a:ext uri="{FF2B5EF4-FFF2-40B4-BE49-F238E27FC236}">
                  <a16:creationId xmlns:a16="http://schemas.microsoft.com/office/drawing/2014/main" id="{CF90AE37-865F-98A0-388F-4ED43490FFE2}"/>
                </a:ext>
              </a:extLst>
            </p:cNvPr>
            <p:cNvSpPr/>
            <p:nvPr/>
          </p:nvSpPr>
          <p:spPr>
            <a:xfrm>
              <a:off x="7725420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3" name="양쪽 모서리가 둥근 사각형 57">
              <a:extLst>
                <a:ext uri="{FF2B5EF4-FFF2-40B4-BE49-F238E27FC236}">
                  <a16:creationId xmlns:a16="http://schemas.microsoft.com/office/drawing/2014/main" id="{B6C5BFBE-51A5-F965-3D2B-5A1E63623BC2}"/>
                </a:ext>
              </a:extLst>
            </p:cNvPr>
            <p:cNvSpPr/>
            <p:nvPr/>
          </p:nvSpPr>
          <p:spPr>
            <a:xfrm>
              <a:off x="7726304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ts val="300"/>
                </a:spcBef>
              </a:pPr>
              <a:endParaRPr lang="ko-KR" altLang="en-US" sz="17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4" name="텍스트 개체 틀 3">
              <a:extLst>
                <a:ext uri="{FF2B5EF4-FFF2-40B4-BE49-F238E27FC236}">
                  <a16:creationId xmlns:a16="http://schemas.microsoft.com/office/drawing/2014/main" id="{348B56FF-A083-7EF6-740B-9FD564C6A02E}"/>
                </a:ext>
              </a:extLst>
            </p:cNvPr>
            <p:cNvSpPr txBox="1">
              <a:spLocks/>
            </p:cNvSpPr>
            <p:nvPr/>
          </p:nvSpPr>
          <p:spPr>
            <a:xfrm>
              <a:off x="7723110" y="4377437"/>
              <a:ext cx="2149663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모바일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5" name="직사각형 28904">
              <a:extLst>
                <a:ext uri="{FF2B5EF4-FFF2-40B4-BE49-F238E27FC236}">
                  <a16:creationId xmlns:a16="http://schemas.microsoft.com/office/drawing/2014/main" id="{91AFA6F3-E5AB-0AF4-9222-4DCE2469B01A}"/>
                </a:ext>
              </a:extLst>
            </p:cNvPr>
            <p:cNvSpPr/>
            <p:nvPr/>
          </p:nvSpPr>
          <p:spPr>
            <a:xfrm>
              <a:off x="7707329" y="4987648"/>
              <a:ext cx="2154250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CMS</a:t>
              </a:r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솔루션도입 및 </a:t>
              </a:r>
              <a:r>
                <a:rPr lang="ko-KR" altLang="en-US" sz="1400" spc="-15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바이오정보</a:t>
              </a:r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DB,</a:t>
              </a:r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정보관리권한 체계구축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28906" name="직사각형 28905">
            <a:extLst>
              <a:ext uri="{FF2B5EF4-FFF2-40B4-BE49-F238E27FC236}">
                <a16:creationId xmlns:a16="http://schemas.microsoft.com/office/drawing/2014/main" id="{BD4362DB-E94D-D12A-7E5C-A9CC126532A8}"/>
              </a:ext>
            </a:extLst>
          </p:cNvPr>
          <p:cNvSpPr/>
          <p:nvPr/>
        </p:nvSpPr>
        <p:spPr bwMode="auto">
          <a:xfrm>
            <a:off x="5121092" y="5563824"/>
            <a:ext cx="4959434" cy="67550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인천관내 </a:t>
            </a:r>
            <a:r>
              <a:rPr lang="ko-KR" altLang="en-US" sz="20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바이오생태계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정보관리를 위한 </a:t>
            </a:r>
            <a:endParaRPr lang="en-US" altLang="ko-KR" sz="20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「인천 바이오 </a:t>
            </a:r>
            <a:r>
              <a:rPr lang="ko-KR" altLang="en-US" sz="20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플랫폼구축사업</a:t>
            </a:r>
            <a:endParaRPr lang="en-US" altLang="ko-KR" sz="8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907" name="그룹 28906">
            <a:extLst>
              <a:ext uri="{FF2B5EF4-FFF2-40B4-BE49-F238E27FC236}">
                <a16:creationId xmlns:a16="http://schemas.microsoft.com/office/drawing/2014/main" id="{126D4378-6F0D-B913-B6A3-88E2905F2422}"/>
              </a:ext>
            </a:extLst>
          </p:cNvPr>
          <p:cNvGrpSpPr/>
          <p:nvPr/>
        </p:nvGrpSpPr>
        <p:grpSpPr>
          <a:xfrm>
            <a:off x="5963078" y="1880714"/>
            <a:ext cx="5104972" cy="841891"/>
            <a:chOff x="5220867" y="2301026"/>
            <a:chExt cx="5169845" cy="943612"/>
          </a:xfrm>
          <a:solidFill>
            <a:srgbClr val="34495E"/>
          </a:solidFill>
        </p:grpSpPr>
        <p:sp>
          <p:nvSpPr>
            <p:cNvPr id="28908" name="모서리가 둥근 직사각형 64">
              <a:extLst>
                <a:ext uri="{FF2B5EF4-FFF2-40B4-BE49-F238E27FC236}">
                  <a16:creationId xmlns:a16="http://schemas.microsoft.com/office/drawing/2014/main" id="{92068583-0891-F2BF-724B-048D1EE235BE}"/>
                </a:ext>
              </a:extLst>
            </p:cNvPr>
            <p:cNvSpPr/>
            <p:nvPr/>
          </p:nvSpPr>
          <p:spPr>
            <a:xfrm>
              <a:off x="5220867" y="2301291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유관정보</a:t>
              </a: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endPara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09" name="모서리가 둥근 직사각형 65">
              <a:extLst>
                <a:ext uri="{FF2B5EF4-FFF2-40B4-BE49-F238E27FC236}">
                  <a16:creationId xmlns:a16="http://schemas.microsoft.com/office/drawing/2014/main" id="{4D021864-B634-D294-46F9-27EA0F658BAA}"/>
                </a:ext>
              </a:extLst>
            </p:cNvPr>
            <p:cNvSpPr/>
            <p:nvPr/>
          </p:nvSpPr>
          <p:spPr>
            <a:xfrm>
              <a:off x="6967738" y="2301290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위치기반 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</a:t>
              </a: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GIS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맵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10" name="모서리가 둥근 직사각형 66">
              <a:extLst>
                <a:ext uri="{FF2B5EF4-FFF2-40B4-BE49-F238E27FC236}">
                  <a16:creationId xmlns:a16="http://schemas.microsoft.com/office/drawing/2014/main" id="{6FECE968-5662-4090-CABA-27665952E432}"/>
                </a:ext>
              </a:extLst>
            </p:cNvPr>
            <p:cNvSpPr/>
            <p:nvPr/>
          </p:nvSpPr>
          <p:spPr>
            <a:xfrm>
              <a:off x="8705954" y="2301026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반응형웹</a:t>
              </a:r>
              <a:endPara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pic>
        <p:nvPicPr>
          <p:cNvPr id="28912" name="Picture 4" descr="C:\Users\hipt3\Desktop\rgererga.png">
            <a:extLst>
              <a:ext uri="{FF2B5EF4-FFF2-40B4-BE49-F238E27FC236}">
                <a16:creationId xmlns:a16="http://schemas.microsoft.com/office/drawing/2014/main" id="{06425B78-F4B5-87C2-CD66-66C0D6CE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 flipH="1">
            <a:off x="5321563" y="1578714"/>
            <a:ext cx="535888" cy="1026094"/>
          </a:xfrm>
          <a:prstGeom prst="rect">
            <a:avLst/>
          </a:prstGeom>
          <a:noFill/>
        </p:spPr>
      </p:pic>
      <p:pic>
        <p:nvPicPr>
          <p:cNvPr id="28913" name="그림 28912">
            <a:extLst>
              <a:ext uri="{FF2B5EF4-FFF2-40B4-BE49-F238E27FC236}">
                <a16:creationId xmlns:a16="http://schemas.microsoft.com/office/drawing/2014/main" id="{3E3908E6-435A-C207-D27F-DD9048342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51646" y="5483806"/>
            <a:ext cx="1243092" cy="1196862"/>
          </a:xfrm>
          <a:prstGeom prst="rect">
            <a:avLst/>
          </a:prstGeom>
        </p:spPr>
      </p:pic>
      <p:sp>
        <p:nvSpPr>
          <p:cNvPr id="28674" name="Text Box 27">
            <a:extLst>
              <a:ext uri="{FF2B5EF4-FFF2-40B4-BE49-F238E27FC236}">
                <a16:creationId xmlns:a16="http://schemas.microsoft.com/office/drawing/2014/main" id="{BB11F257-D689-896A-0BE2-247DE29B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44463"/>
            <a:ext cx="357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</a:rPr>
              <a:t>.      </a:t>
            </a:r>
            <a:r>
              <a:rPr kumimoji="0"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사업의 추진 현황</a:t>
            </a:r>
            <a:endParaRPr kumimoji="0" lang="ko-KR" altLang="en-US" sz="2000" b="1" dirty="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675" name="Text Box 27">
            <a:extLst>
              <a:ext uri="{FF2B5EF4-FFF2-40B4-BE49-F238E27FC236}">
                <a16:creationId xmlns:a16="http://schemas.microsoft.com/office/drawing/2014/main" id="{0D2A5EFE-60AE-B35C-B982-CAD2FF72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88913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I. 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사업 개요</a:t>
            </a:r>
          </a:p>
        </p:txBody>
      </p:sp>
      <p:sp>
        <p:nvSpPr>
          <p:cNvPr id="28676" name="Rectangle 46">
            <a:extLst>
              <a:ext uri="{FF2B5EF4-FFF2-40B4-BE49-F238E27FC236}">
                <a16:creationId xmlns:a16="http://schemas.microsoft.com/office/drawing/2014/main" id="{D91E42DF-C18D-F2C8-B994-3BF7D4F0B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992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6058C2-5CAA-4861-B940-B7928C401A05}"/>
              </a:ext>
            </a:extLst>
          </p:cNvPr>
          <p:cNvSpPr/>
          <p:nvPr/>
        </p:nvSpPr>
        <p:spPr>
          <a:xfrm>
            <a:off x="738188" y="712788"/>
            <a:ext cx="10680700" cy="736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테크노파크의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바이오 네트워크 활성화를 위한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「인천 바이오 맵」 온라인 플랫폼 구축 사업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7">
            <a:extLst>
              <a:ext uri="{FF2B5EF4-FFF2-40B4-BE49-F238E27FC236}">
                <a16:creationId xmlns:a16="http://schemas.microsoft.com/office/drawing/2014/main" id="{BB11F257-D689-896A-0BE2-247DE29B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44463"/>
            <a:ext cx="357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</a:rPr>
              <a:t>.      </a:t>
            </a:r>
            <a:r>
              <a:rPr kumimoji="0"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사업의 추진 현황</a:t>
            </a:r>
            <a:endParaRPr kumimoji="0" lang="ko-KR" altLang="en-US" sz="2000" b="1" dirty="0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675" name="Text Box 27">
            <a:extLst>
              <a:ext uri="{FF2B5EF4-FFF2-40B4-BE49-F238E27FC236}">
                <a16:creationId xmlns:a16="http://schemas.microsoft.com/office/drawing/2014/main" id="{0D2A5EFE-60AE-B35C-B982-CAD2FF72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88913"/>
            <a:ext cx="219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kumimoji="0" lang="en-US" altLang="ko-KR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I. </a:t>
            </a:r>
            <a:r>
              <a:rPr kumimoji="0" lang="ko-KR" altLang="en-US" sz="1400" b="1">
                <a:solidFill>
                  <a:srgbClr val="FFFFFF"/>
                </a:solidFill>
                <a:latin typeface="맑은 고딕" panose="020B0503020000020004" pitchFamily="50" charset="-127"/>
              </a:rPr>
              <a:t>사업 개요</a:t>
            </a:r>
          </a:p>
        </p:txBody>
      </p:sp>
      <p:sp>
        <p:nvSpPr>
          <p:cNvPr id="28676" name="Rectangle 46">
            <a:extLst>
              <a:ext uri="{FF2B5EF4-FFF2-40B4-BE49-F238E27FC236}">
                <a16:creationId xmlns:a16="http://schemas.microsoft.com/office/drawing/2014/main" id="{D91E42DF-C18D-F2C8-B994-3BF7D4F0B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992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6058C2-5CAA-4861-B940-B7928C401A05}"/>
              </a:ext>
            </a:extLst>
          </p:cNvPr>
          <p:cNvSpPr/>
          <p:nvPr/>
        </p:nvSpPr>
        <p:spPr>
          <a:xfrm>
            <a:off x="738188" y="701739"/>
            <a:ext cx="10680700" cy="736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트렌드에 적합한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적용과 사용주체들이 편리하게 사용할 수 있는 기능을 통해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자원공유시스템 「인천 바이오 맵」 온라인 플랫폼 구축 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924" name="그룹 28923">
            <a:extLst>
              <a:ext uri="{FF2B5EF4-FFF2-40B4-BE49-F238E27FC236}">
                <a16:creationId xmlns:a16="http://schemas.microsoft.com/office/drawing/2014/main" id="{8B227868-F497-6814-8B6B-52471CA1A6F6}"/>
              </a:ext>
            </a:extLst>
          </p:cNvPr>
          <p:cNvGrpSpPr/>
          <p:nvPr/>
        </p:nvGrpSpPr>
        <p:grpSpPr>
          <a:xfrm>
            <a:off x="1611313" y="1455738"/>
            <a:ext cx="8934450" cy="4868650"/>
            <a:chOff x="547331" y="1742876"/>
            <a:chExt cx="9597148" cy="5229774"/>
          </a:xfrm>
        </p:grpSpPr>
        <p:pic>
          <p:nvPicPr>
            <p:cNvPr id="28672" name="Picture 5" descr="63">
              <a:extLst>
                <a:ext uri="{FF2B5EF4-FFF2-40B4-BE49-F238E27FC236}">
                  <a16:creationId xmlns:a16="http://schemas.microsoft.com/office/drawing/2014/main" id="{FFFE7EFE-53C7-C105-4267-52CDFA644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29691" y="2324525"/>
              <a:ext cx="677696" cy="4580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8673" name="그룹 28672">
              <a:extLst>
                <a:ext uri="{FF2B5EF4-FFF2-40B4-BE49-F238E27FC236}">
                  <a16:creationId xmlns:a16="http://schemas.microsoft.com/office/drawing/2014/main" id="{482E18EA-E9C6-0802-6B37-2E2006A3BCE2}"/>
                </a:ext>
              </a:extLst>
            </p:cNvPr>
            <p:cNvGrpSpPr/>
            <p:nvPr/>
          </p:nvGrpSpPr>
          <p:grpSpPr>
            <a:xfrm>
              <a:off x="1041832" y="1752460"/>
              <a:ext cx="2393093" cy="2398003"/>
              <a:chOff x="1296232" y="1900644"/>
              <a:chExt cx="1811409" cy="1815126"/>
            </a:xfrm>
          </p:grpSpPr>
          <p:sp>
            <p:nvSpPr>
              <p:cNvPr id="28677" name="타원 28676">
                <a:extLst>
                  <a:ext uri="{FF2B5EF4-FFF2-40B4-BE49-F238E27FC236}">
                    <a16:creationId xmlns:a16="http://schemas.microsoft.com/office/drawing/2014/main" id="{7F683071-0D59-C991-3A5F-E2FC3BF8A337}"/>
                  </a:ext>
                </a:extLst>
              </p:cNvPr>
              <p:cNvSpPr/>
              <p:nvPr/>
            </p:nvSpPr>
            <p:spPr>
              <a:xfrm>
                <a:off x="1297824" y="1905953"/>
                <a:ext cx="1809817" cy="1809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sp>
            <p:nvSpPr>
              <p:cNvPr id="28678" name="막힌 원호 28677">
                <a:extLst>
                  <a:ext uri="{FF2B5EF4-FFF2-40B4-BE49-F238E27FC236}">
                    <a16:creationId xmlns:a16="http://schemas.microsoft.com/office/drawing/2014/main" id="{75566CF9-CED0-4336-8EC9-03B062B6B6BD}"/>
                  </a:ext>
                </a:extLst>
              </p:cNvPr>
              <p:cNvSpPr/>
              <p:nvPr/>
            </p:nvSpPr>
            <p:spPr>
              <a:xfrm rot="5940108" flipH="1">
                <a:off x="1296232" y="1900644"/>
                <a:ext cx="1809616" cy="1809616"/>
              </a:xfrm>
              <a:prstGeom prst="blockArc">
                <a:avLst>
                  <a:gd name="adj1" fmla="val 17460799"/>
                  <a:gd name="adj2" fmla="val 3752686"/>
                  <a:gd name="adj3" fmla="val 18794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</p:grpSp>
        <p:sp>
          <p:nvSpPr>
            <p:cNvPr id="28679" name="타원 28678">
              <a:extLst>
                <a:ext uri="{FF2B5EF4-FFF2-40B4-BE49-F238E27FC236}">
                  <a16:creationId xmlns:a16="http://schemas.microsoft.com/office/drawing/2014/main" id="{8AEBC8D1-F5EF-7357-47AD-E3CDC96316AD}"/>
                </a:ext>
              </a:extLst>
            </p:cNvPr>
            <p:cNvSpPr/>
            <p:nvPr/>
          </p:nvSpPr>
          <p:spPr>
            <a:xfrm>
              <a:off x="1221098" y="1951574"/>
              <a:ext cx="2032193" cy="203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28680" name="TextBox 1">
              <a:extLst>
                <a:ext uri="{FF2B5EF4-FFF2-40B4-BE49-F238E27FC236}">
                  <a16:creationId xmlns:a16="http://schemas.microsoft.com/office/drawing/2014/main" id="{9C99C3A4-7013-0055-4F68-30AE1DB0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303" y="2806405"/>
              <a:ext cx="2336982" cy="62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4248" eaLnBrk="1" hangingPunct="1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전체시스템 </a:t>
              </a:r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반응형웹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 defTabSz="914248" eaLnBrk="1" hangingPunct="1"/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UI UX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전면도입</a:t>
              </a:r>
            </a:p>
          </p:txBody>
        </p:sp>
        <p:grpSp>
          <p:nvGrpSpPr>
            <p:cNvPr id="28681" name="그룹 28680">
              <a:extLst>
                <a:ext uri="{FF2B5EF4-FFF2-40B4-BE49-F238E27FC236}">
                  <a16:creationId xmlns:a16="http://schemas.microsoft.com/office/drawing/2014/main" id="{48A18A19-A8C0-2188-B858-72E065FE07FB}"/>
                </a:ext>
              </a:extLst>
            </p:cNvPr>
            <p:cNvGrpSpPr/>
            <p:nvPr/>
          </p:nvGrpSpPr>
          <p:grpSpPr>
            <a:xfrm>
              <a:off x="4214465" y="1742876"/>
              <a:ext cx="2393094" cy="2398003"/>
              <a:chOff x="4067006" y="1857577"/>
              <a:chExt cx="1811410" cy="1815126"/>
            </a:xfrm>
          </p:grpSpPr>
          <p:sp>
            <p:nvSpPr>
              <p:cNvPr id="28682" name="타원 28681">
                <a:extLst>
                  <a:ext uri="{FF2B5EF4-FFF2-40B4-BE49-F238E27FC236}">
                    <a16:creationId xmlns:a16="http://schemas.microsoft.com/office/drawing/2014/main" id="{22B728DB-5D70-9DFD-075E-8435A94AB41D}"/>
                  </a:ext>
                </a:extLst>
              </p:cNvPr>
              <p:cNvSpPr/>
              <p:nvPr/>
            </p:nvSpPr>
            <p:spPr>
              <a:xfrm>
                <a:off x="4068599" y="1862886"/>
                <a:ext cx="1809817" cy="1809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sp>
            <p:nvSpPr>
              <p:cNvPr id="28683" name="막힌 원호 28682">
                <a:extLst>
                  <a:ext uri="{FF2B5EF4-FFF2-40B4-BE49-F238E27FC236}">
                    <a16:creationId xmlns:a16="http://schemas.microsoft.com/office/drawing/2014/main" id="{38ADC192-55B3-9AD6-2567-DB17DB69ED28}"/>
                  </a:ext>
                </a:extLst>
              </p:cNvPr>
              <p:cNvSpPr/>
              <p:nvPr/>
            </p:nvSpPr>
            <p:spPr>
              <a:xfrm rot="5940108" flipH="1">
                <a:off x="4067006" y="1857577"/>
                <a:ext cx="1809616" cy="1809616"/>
              </a:xfrm>
              <a:prstGeom prst="blockArc">
                <a:avLst>
                  <a:gd name="adj1" fmla="val 17460799"/>
                  <a:gd name="adj2" fmla="val 3752686"/>
                  <a:gd name="adj3" fmla="val 18794"/>
                </a:avLst>
              </a:prstGeom>
              <a:solidFill>
                <a:srgbClr val="FF993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</p:grpSp>
        <p:sp>
          <p:nvSpPr>
            <p:cNvPr id="28684" name="타원 28683">
              <a:extLst>
                <a:ext uri="{FF2B5EF4-FFF2-40B4-BE49-F238E27FC236}">
                  <a16:creationId xmlns:a16="http://schemas.microsoft.com/office/drawing/2014/main" id="{47B286EA-0A99-88B2-61B3-52EB12F933E0}"/>
                </a:ext>
              </a:extLst>
            </p:cNvPr>
            <p:cNvSpPr/>
            <p:nvPr/>
          </p:nvSpPr>
          <p:spPr>
            <a:xfrm>
              <a:off x="4393731" y="1941990"/>
              <a:ext cx="2032193" cy="203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28685" name="TextBox 1">
              <a:extLst>
                <a:ext uri="{FF2B5EF4-FFF2-40B4-BE49-F238E27FC236}">
                  <a16:creationId xmlns:a16="http://schemas.microsoft.com/office/drawing/2014/main" id="{3DF18325-D2F3-7A25-B1B8-17B1869D7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428" y="2806405"/>
              <a:ext cx="2039094" cy="62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4248" eaLnBrk="1" hangingPunct="1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외부 </a:t>
              </a:r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시스템연동및</a:t>
              </a:r>
              <a:b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</a:b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CMS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기반 도입</a:t>
              </a:r>
            </a:p>
          </p:txBody>
        </p:sp>
        <p:grpSp>
          <p:nvGrpSpPr>
            <p:cNvPr id="28686" name="그룹 28685">
              <a:extLst>
                <a:ext uri="{FF2B5EF4-FFF2-40B4-BE49-F238E27FC236}">
                  <a16:creationId xmlns:a16="http://schemas.microsoft.com/office/drawing/2014/main" id="{8DD9CEDA-01C2-D7AB-7B91-38E1F5C891BF}"/>
                </a:ext>
              </a:extLst>
            </p:cNvPr>
            <p:cNvGrpSpPr/>
            <p:nvPr/>
          </p:nvGrpSpPr>
          <p:grpSpPr>
            <a:xfrm>
              <a:off x="7270390" y="1761985"/>
              <a:ext cx="2393093" cy="2398003"/>
              <a:chOff x="6782425" y="1900644"/>
              <a:chExt cx="1811409" cy="1815126"/>
            </a:xfrm>
          </p:grpSpPr>
          <p:sp>
            <p:nvSpPr>
              <p:cNvPr id="28687" name="타원 28686">
                <a:extLst>
                  <a:ext uri="{FF2B5EF4-FFF2-40B4-BE49-F238E27FC236}">
                    <a16:creationId xmlns:a16="http://schemas.microsoft.com/office/drawing/2014/main" id="{DA19C7F1-9472-364C-9E09-1B95253B56DE}"/>
                  </a:ext>
                </a:extLst>
              </p:cNvPr>
              <p:cNvSpPr/>
              <p:nvPr/>
            </p:nvSpPr>
            <p:spPr>
              <a:xfrm>
                <a:off x="6784017" y="1905953"/>
                <a:ext cx="1809817" cy="1809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  <p:sp>
            <p:nvSpPr>
              <p:cNvPr id="28688" name="막힌 원호 28687">
                <a:extLst>
                  <a:ext uri="{FF2B5EF4-FFF2-40B4-BE49-F238E27FC236}">
                    <a16:creationId xmlns:a16="http://schemas.microsoft.com/office/drawing/2014/main" id="{6557F594-3C97-97B5-BDCE-C929366EA1EA}"/>
                  </a:ext>
                </a:extLst>
              </p:cNvPr>
              <p:cNvSpPr/>
              <p:nvPr/>
            </p:nvSpPr>
            <p:spPr>
              <a:xfrm rot="5940108" flipH="1">
                <a:off x="6782425" y="1900644"/>
                <a:ext cx="1809616" cy="1809616"/>
              </a:xfrm>
              <a:prstGeom prst="blockArc">
                <a:avLst>
                  <a:gd name="adj1" fmla="val 17460799"/>
                  <a:gd name="adj2" fmla="val 3752686"/>
                  <a:gd name="adj3" fmla="val 18794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ko-KR" altLang="en-US" dirty="0">
                  <a:ea typeface="누리 L" panose="02020603020101020101" pitchFamily="18" charset="-127"/>
                </a:endParaRPr>
              </a:p>
            </p:txBody>
          </p:sp>
        </p:grpSp>
        <p:sp>
          <p:nvSpPr>
            <p:cNvPr id="28689" name="타원 28688">
              <a:extLst>
                <a:ext uri="{FF2B5EF4-FFF2-40B4-BE49-F238E27FC236}">
                  <a16:creationId xmlns:a16="http://schemas.microsoft.com/office/drawing/2014/main" id="{EBE56C46-421F-55B2-E32A-E4DDC30B9C39}"/>
                </a:ext>
              </a:extLst>
            </p:cNvPr>
            <p:cNvSpPr/>
            <p:nvPr/>
          </p:nvSpPr>
          <p:spPr>
            <a:xfrm>
              <a:off x="7449656" y="1961099"/>
              <a:ext cx="2032193" cy="2032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28690" name="TextBox 1">
              <a:extLst>
                <a:ext uri="{FF2B5EF4-FFF2-40B4-BE49-F238E27FC236}">
                  <a16:creationId xmlns:a16="http://schemas.microsoft.com/office/drawing/2014/main" id="{672DEB1E-7523-5009-7F8B-40155AEA4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2734" y="2806405"/>
              <a:ext cx="2402414" cy="62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4248" eaLnBrk="1" hangingPunct="1"/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바이오정보</a:t>
              </a: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통합 및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 defTabSz="914248" eaLnBrk="1" hangingPunct="1"/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바이오코디네이터관리</a:t>
              </a:r>
              <a:endPara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grpSp>
          <p:nvGrpSpPr>
            <p:cNvPr id="28691" name="그룹 28690">
              <a:extLst>
                <a:ext uri="{FF2B5EF4-FFF2-40B4-BE49-F238E27FC236}">
                  <a16:creationId xmlns:a16="http://schemas.microsoft.com/office/drawing/2014/main" id="{0D414D2A-D68F-0574-9FB5-D0F776B26F51}"/>
                </a:ext>
              </a:extLst>
            </p:cNvPr>
            <p:cNvGrpSpPr/>
            <p:nvPr/>
          </p:nvGrpSpPr>
          <p:grpSpPr>
            <a:xfrm>
              <a:off x="3600063" y="2770637"/>
              <a:ext cx="454801" cy="454801"/>
              <a:chOff x="3390666" y="2630236"/>
              <a:chExt cx="410758" cy="410758"/>
            </a:xfrm>
          </p:grpSpPr>
          <p:sp>
            <p:nvSpPr>
              <p:cNvPr id="28692" name="직사각형 28691">
                <a:extLst>
                  <a:ext uri="{FF2B5EF4-FFF2-40B4-BE49-F238E27FC236}">
                    <a16:creationId xmlns:a16="http://schemas.microsoft.com/office/drawing/2014/main" id="{657B00C0-9926-B13A-598F-6563316568A5}"/>
                  </a:ext>
                </a:extLst>
              </p:cNvPr>
              <p:cNvSpPr/>
              <p:nvPr/>
            </p:nvSpPr>
            <p:spPr>
              <a:xfrm>
                <a:off x="3390666" y="2776935"/>
                <a:ext cx="410758" cy="1173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8693" name="직사각형 28692">
                <a:extLst>
                  <a:ext uri="{FF2B5EF4-FFF2-40B4-BE49-F238E27FC236}">
                    <a16:creationId xmlns:a16="http://schemas.microsoft.com/office/drawing/2014/main" id="{416DD6FF-E1EA-59E4-1769-739D1444A393}"/>
                  </a:ext>
                </a:extLst>
              </p:cNvPr>
              <p:cNvSpPr/>
              <p:nvPr/>
            </p:nvSpPr>
            <p:spPr>
              <a:xfrm rot="5400000">
                <a:off x="3390666" y="2776935"/>
                <a:ext cx="410758" cy="1173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  <p:grpSp>
          <p:nvGrpSpPr>
            <p:cNvPr id="28694" name="그룹 28693">
              <a:extLst>
                <a:ext uri="{FF2B5EF4-FFF2-40B4-BE49-F238E27FC236}">
                  <a16:creationId xmlns:a16="http://schemas.microsoft.com/office/drawing/2014/main" id="{EB8FECC8-EDE3-D6D4-3440-6DE7D9B8FB3E}"/>
                </a:ext>
              </a:extLst>
            </p:cNvPr>
            <p:cNvGrpSpPr/>
            <p:nvPr/>
          </p:nvGrpSpPr>
          <p:grpSpPr>
            <a:xfrm>
              <a:off x="6704498" y="2770637"/>
              <a:ext cx="454801" cy="454801"/>
              <a:chOff x="6134246" y="2630236"/>
              <a:chExt cx="410758" cy="410758"/>
            </a:xfrm>
          </p:grpSpPr>
          <p:sp>
            <p:nvSpPr>
              <p:cNvPr id="28695" name="직사각형 28694">
                <a:extLst>
                  <a:ext uri="{FF2B5EF4-FFF2-40B4-BE49-F238E27FC236}">
                    <a16:creationId xmlns:a16="http://schemas.microsoft.com/office/drawing/2014/main" id="{E335DEE1-E8C2-B2B4-9099-588F8BEC1DF2}"/>
                  </a:ext>
                </a:extLst>
              </p:cNvPr>
              <p:cNvSpPr/>
              <p:nvPr/>
            </p:nvSpPr>
            <p:spPr>
              <a:xfrm>
                <a:off x="6134246" y="2776935"/>
                <a:ext cx="410758" cy="1173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  <p:sp>
            <p:nvSpPr>
              <p:cNvPr id="28696" name="직사각형 28695">
                <a:extLst>
                  <a:ext uri="{FF2B5EF4-FFF2-40B4-BE49-F238E27FC236}">
                    <a16:creationId xmlns:a16="http://schemas.microsoft.com/office/drawing/2014/main" id="{7CA281AD-94AD-7321-4239-FB3F403B354F}"/>
                  </a:ext>
                </a:extLst>
              </p:cNvPr>
              <p:cNvSpPr/>
              <p:nvPr/>
            </p:nvSpPr>
            <p:spPr>
              <a:xfrm rot="5400000">
                <a:off x="6134246" y="2776935"/>
                <a:ext cx="410758" cy="1173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endParaRPr>
              </a:p>
            </p:txBody>
          </p:sp>
        </p:grpSp>
        <p:sp>
          <p:nvSpPr>
            <p:cNvPr id="28697" name="모서리가 둥근 직사각형 58">
              <a:extLst>
                <a:ext uri="{FF2B5EF4-FFF2-40B4-BE49-F238E27FC236}">
                  <a16:creationId xmlns:a16="http://schemas.microsoft.com/office/drawing/2014/main" id="{125C6A4F-FC87-CE73-98FC-395442472142}"/>
                </a:ext>
              </a:extLst>
            </p:cNvPr>
            <p:cNvSpPr/>
            <p:nvPr/>
          </p:nvSpPr>
          <p:spPr>
            <a:xfrm>
              <a:off x="547331" y="4986533"/>
              <a:ext cx="9597148" cy="1412069"/>
            </a:xfrm>
            <a:prstGeom prst="roundRect">
              <a:avLst>
                <a:gd name="adj" fmla="val 8641"/>
              </a:avLst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698" name="모서리가 둥근 직사각형 59">
              <a:extLst>
                <a:ext uri="{FF2B5EF4-FFF2-40B4-BE49-F238E27FC236}">
                  <a16:creationId xmlns:a16="http://schemas.microsoft.com/office/drawing/2014/main" id="{529942AD-E93A-C811-C768-B2208E978F2E}"/>
                </a:ext>
              </a:extLst>
            </p:cNvPr>
            <p:cNvSpPr/>
            <p:nvPr/>
          </p:nvSpPr>
          <p:spPr>
            <a:xfrm>
              <a:off x="627748" y="5062543"/>
              <a:ext cx="489093" cy="1267196"/>
            </a:xfrm>
            <a:prstGeom prst="roundRect">
              <a:avLst/>
            </a:prstGeom>
            <a:solidFill>
              <a:srgbClr val="507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개발방향</a:t>
              </a:r>
            </a:p>
          </p:txBody>
        </p:sp>
        <p:sp>
          <p:nvSpPr>
            <p:cNvPr id="28699" name="모서리가 둥근 직사각형 60">
              <a:extLst>
                <a:ext uri="{FF2B5EF4-FFF2-40B4-BE49-F238E27FC236}">
                  <a16:creationId xmlns:a16="http://schemas.microsoft.com/office/drawing/2014/main" id="{250250AD-C18E-BE9F-7464-4D06CA0AED29}"/>
                </a:ext>
              </a:extLst>
            </p:cNvPr>
            <p:cNvSpPr/>
            <p:nvPr/>
          </p:nvSpPr>
          <p:spPr>
            <a:xfrm>
              <a:off x="5850516" y="5060368"/>
              <a:ext cx="489093" cy="1267196"/>
            </a:xfrm>
            <a:prstGeom prst="roundRect">
              <a:avLst/>
            </a:prstGeom>
            <a:solidFill>
              <a:srgbClr val="507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사업범위</a:t>
              </a:r>
            </a:p>
          </p:txBody>
        </p:sp>
        <p:sp>
          <p:nvSpPr>
            <p:cNvPr id="28700" name="모서리가 둥근 직사각형 61">
              <a:extLst>
                <a:ext uri="{FF2B5EF4-FFF2-40B4-BE49-F238E27FC236}">
                  <a16:creationId xmlns:a16="http://schemas.microsoft.com/office/drawing/2014/main" id="{5A9DEFC0-364B-AFD8-7186-67D64500406E}"/>
                </a:ext>
              </a:extLst>
            </p:cNvPr>
            <p:cNvSpPr/>
            <p:nvPr/>
          </p:nvSpPr>
          <p:spPr>
            <a:xfrm>
              <a:off x="547331" y="6460451"/>
              <a:ext cx="9597148" cy="512199"/>
            </a:xfrm>
            <a:prstGeom prst="roundRect">
              <a:avLst>
                <a:gd name="adj" fmla="val 8641"/>
              </a:avLst>
            </a:prstGeom>
            <a:pattFill prst="dkDnDiag">
              <a:fgClr>
                <a:schemeClr val="bg1">
                  <a:lumMod val="65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701" name="모서리가 둥근 직사각형 63">
              <a:extLst>
                <a:ext uri="{FF2B5EF4-FFF2-40B4-BE49-F238E27FC236}">
                  <a16:creationId xmlns:a16="http://schemas.microsoft.com/office/drawing/2014/main" id="{944137A6-DF41-8408-9EAC-2858A7157A5F}"/>
                </a:ext>
              </a:extLst>
            </p:cNvPr>
            <p:cNvSpPr/>
            <p:nvPr/>
          </p:nvSpPr>
          <p:spPr>
            <a:xfrm>
              <a:off x="627748" y="6519834"/>
              <a:ext cx="1026957" cy="404583"/>
            </a:xfrm>
            <a:prstGeom prst="roundRect">
              <a:avLst/>
            </a:prstGeom>
            <a:solidFill>
              <a:srgbClr val="3B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추진배경</a:t>
              </a:r>
            </a:p>
          </p:txBody>
        </p:sp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71CF2E78-D1C7-7BB7-A317-07B172F3E861}"/>
                </a:ext>
              </a:extLst>
            </p:cNvPr>
            <p:cNvSpPr txBox="1"/>
            <p:nvPr/>
          </p:nvSpPr>
          <p:spPr>
            <a:xfrm>
              <a:off x="1602035" y="6548180"/>
              <a:ext cx="5304671" cy="299962"/>
            </a:xfrm>
            <a:prstGeom prst="rect">
              <a:avLst/>
            </a:prstGeom>
            <a:noFill/>
          </p:spPr>
          <p:txBody>
            <a:bodyPr wrap="none" lIns="91447" tIns="45724" rIns="91447" bIns="45724">
              <a:spAutoFit/>
            </a:bodyPr>
            <a:lstStyle/>
            <a:p>
              <a:pPr defTabSz="914248">
                <a:lnSpc>
                  <a:spcPts val="1700"/>
                </a:lnSpc>
                <a:defRPr/>
              </a:pPr>
              <a:r>
                <a:rPr lang="ko-KR" altLang="en-US" sz="1200" spc="-5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인천시 바이오 네트워크 활성화를 위한 </a:t>
              </a:r>
              <a:r>
                <a:rPr lang="ko-KR" altLang="en-US" sz="1200" spc="-50" dirty="0" err="1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인천바이오</a:t>
              </a:r>
              <a:r>
                <a:rPr lang="ko-KR" altLang="en-US" sz="1200" spc="-50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맵 온라인 플랫폼 구축 추진</a:t>
              </a:r>
            </a:p>
          </p:txBody>
        </p:sp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CB343F1-0DB6-D649-F758-E40E89A4A235}"/>
                </a:ext>
              </a:extLst>
            </p:cNvPr>
            <p:cNvSpPr txBox="1"/>
            <p:nvPr/>
          </p:nvSpPr>
          <p:spPr>
            <a:xfrm>
              <a:off x="1166395" y="5052215"/>
              <a:ext cx="4812156" cy="1244601"/>
            </a:xfrm>
            <a:prstGeom prst="rect">
              <a:avLst/>
            </a:prstGeom>
            <a:noFill/>
          </p:spPr>
          <p:txBody>
            <a:bodyPr wrap="square" lIns="91447" tIns="45724" rIns="91447" bIns="45724">
              <a:spAutoFit/>
            </a:bodyPr>
            <a:lstStyle/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전체 홈페이지 디자인 및 </a:t>
              </a:r>
              <a:r>
                <a: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UI UX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구축</a:t>
              </a:r>
              <a:endParaRPr lang="en-US" altLang="ko-KR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정보맵시스템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특성을 고려한 모바일향 사용성 강화 </a:t>
              </a:r>
              <a:endPara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사용자 편익을 위한 서비스 아이디어 제안 </a:t>
              </a:r>
              <a:endPara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사용자</a:t>
              </a:r>
              <a:r>
                <a: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정보관리자</a:t>
              </a:r>
              <a:r>
                <a: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권한관리자들을 위한 </a:t>
              </a:r>
              <a:r>
                <a:rPr lang="ko-KR" altLang="en-US" sz="1100" spc="-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기능설계</a:t>
              </a:r>
              <a:endParaRPr lang="en-US" altLang="ko-KR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FontTx/>
                <a:buAutoNum type="arabicPeriod"/>
                <a:defRPr/>
              </a:pP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내 </a:t>
              </a:r>
              <a:r>
                <a: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·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외부 환경분석 </a:t>
              </a:r>
              <a:r>
                <a:rPr lang="en-US" altLang="ko-KR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: SNS</a:t>
              </a:r>
              <a:r>
                <a:rPr lang="ko-KR" altLang="en-US" sz="11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연계</a:t>
              </a:r>
              <a:r>
                <a: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및  </a:t>
              </a:r>
              <a:r>
                <a:rPr lang="ko-KR" altLang="en-US" sz="1000" spc="-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바이오정보입출력관리</a:t>
              </a:r>
              <a:r>
                <a:rPr lang="en-US" altLang="ko-KR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CMS</a:t>
              </a:r>
              <a:r>
                <a:rPr lang="ko-KR" altLang="en-US" sz="10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기반 도입</a:t>
              </a:r>
            </a:p>
          </p:txBody>
        </p:sp>
        <p:sp>
          <p:nvSpPr>
            <p:cNvPr id="28898" name="TextBox 28897">
              <a:extLst>
                <a:ext uri="{FF2B5EF4-FFF2-40B4-BE49-F238E27FC236}">
                  <a16:creationId xmlns:a16="http://schemas.microsoft.com/office/drawing/2014/main" id="{A07C0C3A-D3DC-86CA-D81E-011EF0891250}"/>
                </a:ext>
              </a:extLst>
            </p:cNvPr>
            <p:cNvSpPr txBox="1"/>
            <p:nvPr/>
          </p:nvSpPr>
          <p:spPr>
            <a:xfrm>
              <a:off x="6378585" y="5042998"/>
              <a:ext cx="2666129" cy="1168341"/>
            </a:xfrm>
            <a:prstGeom prst="rect">
              <a:avLst/>
            </a:prstGeom>
            <a:noFill/>
          </p:spPr>
          <p:txBody>
            <a:bodyPr wrap="none" lIns="91447" tIns="45724" rIns="91447" bIns="45724">
              <a:spAutoFit/>
            </a:bodyPr>
            <a:lstStyle/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인천 바이오 맵 관리시스템 구축</a:t>
              </a:r>
              <a:endPara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반응형 웹방식의 모바일 친화적 </a:t>
              </a:r>
              <a:r>
                <a:rPr lang="en-US" altLang="ko-KR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UI UX</a:t>
              </a: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 정보</a:t>
              </a:r>
              <a:r>
                <a:rPr lang="en-US" altLang="ko-KR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구축 </a:t>
              </a:r>
              <a:endPara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en-US" altLang="ko-KR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SMS, SNS, </a:t>
              </a: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본인인증 시스템 연계</a:t>
              </a:r>
              <a:endPara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28591" indent="-228591" defTabSz="914248">
                <a:lnSpc>
                  <a:spcPts val="1700"/>
                </a:lnSpc>
                <a:buAutoNum type="arabicPeriod"/>
                <a:defRPr/>
              </a:pP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지리정보시스템 </a:t>
              </a:r>
              <a:r>
                <a:rPr lang="en-US" altLang="ko-KR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API</a:t>
              </a:r>
              <a:r>
                <a:rPr lang="ko-KR" altLang="en-US" sz="1100" spc="-50" dirty="0">
                  <a:solidFill>
                    <a:srgbClr val="004A9E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연계</a:t>
              </a:r>
            </a:p>
          </p:txBody>
        </p:sp>
        <p:pic>
          <p:nvPicPr>
            <p:cNvPr id="28911" name="Picture 104" descr="374">
              <a:extLst>
                <a:ext uri="{FF2B5EF4-FFF2-40B4-BE49-F238E27FC236}">
                  <a16:creationId xmlns:a16="http://schemas.microsoft.com/office/drawing/2014/main" id="{A73F9E1F-F5C6-3DFB-1363-1E315CFAC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84" y="2100654"/>
              <a:ext cx="634684" cy="634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15" name="Picture 116" descr="D:\03_제안서\00_이미지자료\ICON\Folder 2.png">
              <a:extLst>
                <a:ext uri="{FF2B5EF4-FFF2-40B4-BE49-F238E27FC236}">
                  <a16:creationId xmlns:a16="http://schemas.microsoft.com/office/drawing/2014/main" id="{66CE4A52-7534-EE75-E8F1-688EFDAAF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946" y="2051796"/>
              <a:ext cx="702415" cy="702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16" name="그림 28915">
              <a:extLst>
                <a:ext uri="{FF2B5EF4-FFF2-40B4-BE49-F238E27FC236}">
                  <a16:creationId xmlns:a16="http://schemas.microsoft.com/office/drawing/2014/main" id="{44D9EFD5-9AC2-C82D-5FA3-DC160B37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307" y="2020906"/>
              <a:ext cx="777690" cy="782691"/>
            </a:xfrm>
            <a:prstGeom prst="rect">
              <a:avLst/>
            </a:prstGeom>
          </p:spPr>
        </p:pic>
        <p:sp>
          <p:nvSpPr>
            <p:cNvPr id="28917" name="모서리가 둥근 직사각형 47">
              <a:extLst>
                <a:ext uri="{FF2B5EF4-FFF2-40B4-BE49-F238E27FC236}">
                  <a16:creationId xmlns:a16="http://schemas.microsoft.com/office/drawing/2014/main" id="{74B6E231-0558-335D-B061-63EC78CE6DCA}"/>
                </a:ext>
              </a:extLst>
            </p:cNvPr>
            <p:cNvSpPr/>
            <p:nvPr/>
          </p:nvSpPr>
          <p:spPr>
            <a:xfrm>
              <a:off x="1002451" y="3507791"/>
              <a:ext cx="2470574" cy="565512"/>
            </a:xfrm>
            <a:prstGeom prst="roundRect">
              <a:avLst/>
            </a:prstGeom>
            <a:solidFill>
              <a:srgbClr val="35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18" name="모서리가 둥근 직사각형 84">
              <a:extLst>
                <a:ext uri="{FF2B5EF4-FFF2-40B4-BE49-F238E27FC236}">
                  <a16:creationId xmlns:a16="http://schemas.microsoft.com/office/drawing/2014/main" id="{604AF50A-10D7-DB36-4834-8ACC60E49830}"/>
                </a:ext>
              </a:extLst>
            </p:cNvPr>
            <p:cNvSpPr/>
            <p:nvPr/>
          </p:nvSpPr>
          <p:spPr>
            <a:xfrm>
              <a:off x="4187527" y="3507791"/>
              <a:ext cx="2470574" cy="565512"/>
            </a:xfrm>
            <a:prstGeom prst="roundRect">
              <a:avLst/>
            </a:prstGeom>
            <a:solidFill>
              <a:srgbClr val="35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19" name="모서리가 둥근 직사각형 85">
              <a:extLst>
                <a:ext uri="{FF2B5EF4-FFF2-40B4-BE49-F238E27FC236}">
                  <a16:creationId xmlns:a16="http://schemas.microsoft.com/office/drawing/2014/main" id="{E14ED111-CEBC-75B8-DA2B-FCFD63E490E5}"/>
                </a:ext>
              </a:extLst>
            </p:cNvPr>
            <p:cNvSpPr/>
            <p:nvPr/>
          </p:nvSpPr>
          <p:spPr>
            <a:xfrm>
              <a:off x="7272493" y="3507791"/>
              <a:ext cx="2470574" cy="565512"/>
            </a:xfrm>
            <a:prstGeom prst="roundRect">
              <a:avLst/>
            </a:prstGeom>
            <a:solidFill>
              <a:srgbClr val="35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8920" name="TextBox 19">
              <a:extLst>
                <a:ext uri="{FF2B5EF4-FFF2-40B4-BE49-F238E27FC236}">
                  <a16:creationId xmlns:a16="http://schemas.microsoft.com/office/drawing/2014/main" id="{918FC27C-2D88-88A9-F5F6-14421448834E}"/>
                </a:ext>
              </a:extLst>
            </p:cNvPr>
            <p:cNvSpPr txBox="1"/>
            <p:nvPr/>
          </p:nvSpPr>
          <p:spPr bwMode="auto">
            <a:xfrm>
              <a:off x="1002451" y="3623835"/>
              <a:ext cx="2544939" cy="333425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0"/>
                </a:lnSpc>
                <a:spcBef>
                  <a:spcPts val="800"/>
                </a:spcBef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홈페이지의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반응형웹통합구축을</a:t>
              </a: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통해서 </a:t>
              </a:r>
              <a:r>
                <a:rPr lang="ko-KR" altLang="en-US" sz="1000" b="1" spc="-136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sym typeface="Samsung InterFace" charset="0"/>
                </a:rPr>
                <a:t>편리하고 접근성이 강화된  사용환경 개선</a:t>
              </a:r>
              <a:endParaRPr lang="en-US" altLang="ko-KR" sz="1000" b="1" spc="-136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sym typeface="Samsung InterFace" charset="0"/>
              </a:endParaRPr>
            </a:p>
          </p:txBody>
        </p:sp>
        <p:sp>
          <p:nvSpPr>
            <p:cNvPr id="28921" name="TextBox 19">
              <a:extLst>
                <a:ext uri="{FF2B5EF4-FFF2-40B4-BE49-F238E27FC236}">
                  <a16:creationId xmlns:a16="http://schemas.microsoft.com/office/drawing/2014/main" id="{C5B1A181-5B5E-CC0F-B5DB-FEFBCC11AF48}"/>
                </a:ext>
              </a:extLst>
            </p:cNvPr>
            <p:cNvSpPr txBox="1"/>
            <p:nvPr/>
          </p:nvSpPr>
          <p:spPr bwMode="auto">
            <a:xfrm>
              <a:off x="7239149" y="3623835"/>
              <a:ext cx="2652780" cy="333425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0"/>
                </a:lnSpc>
                <a:spcBef>
                  <a:spcPts val="800"/>
                </a:spcBef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표준화된 </a:t>
              </a:r>
              <a:r>
                <a:rPr lang="en-US" altLang="ko-KR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통합을 통해 효과적인</a:t>
              </a:r>
              <a:br>
                <a:rPr lang="en-US" altLang="ko-KR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</a:b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시스템관리체계 정립 및 사용성 향상</a:t>
              </a:r>
              <a:endParaRPr lang="en-US" altLang="ko-KR" sz="1000" b="1" spc="-136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sym typeface="Samsung InterFace" charset="0"/>
              </a:endParaRPr>
            </a:p>
          </p:txBody>
        </p:sp>
        <p:sp>
          <p:nvSpPr>
            <p:cNvPr id="28922" name="TextBox 19">
              <a:extLst>
                <a:ext uri="{FF2B5EF4-FFF2-40B4-BE49-F238E27FC236}">
                  <a16:creationId xmlns:a16="http://schemas.microsoft.com/office/drawing/2014/main" id="{AD8265B7-FD4E-F709-AF91-3ECAD93C0C81}"/>
                </a:ext>
              </a:extLst>
            </p:cNvPr>
            <p:cNvSpPr txBox="1"/>
            <p:nvPr/>
          </p:nvSpPr>
          <p:spPr bwMode="auto">
            <a:xfrm>
              <a:off x="4196070" y="3623835"/>
              <a:ext cx="2544939" cy="333425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0"/>
                </a:lnSpc>
                <a:spcBef>
                  <a:spcPts val="800"/>
                </a:spcBef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사용자</a:t>
              </a:r>
              <a:r>
                <a:rPr lang="en-US" altLang="ko-KR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관리자</a:t>
              </a:r>
              <a:r>
                <a:rPr lang="en-US" altLang="ko-KR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,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권한관리자</a:t>
              </a: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등 </a:t>
              </a:r>
              <a:br>
                <a:rPr lang="en-US" altLang="ko-KR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</a:b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각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시스템별</a:t>
              </a:r>
              <a:r>
                <a:rPr lang="ko-KR" altLang="en-US" sz="10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종합적인 관리 기반 마련</a:t>
              </a:r>
              <a:endParaRPr lang="en-US" altLang="ko-KR" sz="1000" b="1" spc="-136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sym typeface="Samsung InterFace" charset="0"/>
              </a:endParaRPr>
            </a:p>
          </p:txBody>
        </p:sp>
        <p:sp>
          <p:nvSpPr>
            <p:cNvPr id="28923" name="TextBox 1">
              <a:extLst>
                <a:ext uri="{FF2B5EF4-FFF2-40B4-BE49-F238E27FC236}">
                  <a16:creationId xmlns:a16="http://schemas.microsoft.com/office/drawing/2014/main" id="{D2112B72-6A4B-72DF-00DC-CC72EC273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752" y="4425860"/>
              <a:ext cx="715275" cy="36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defTabSz="914248" eaLnBrk="1" hangingPunct="1"/>
              <a:r>
                <a: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목 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04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모서리가 둥근 직사각형 6">
            <a:extLst>
              <a:ext uri="{FF2B5EF4-FFF2-40B4-BE49-F238E27FC236}">
                <a16:creationId xmlns:a16="http://schemas.microsoft.com/office/drawing/2014/main" id="{5DCDB96B-8AC3-B110-E5A2-44D826CC4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2" y="1017588"/>
            <a:ext cx="10129837" cy="4860925"/>
          </a:xfrm>
          <a:prstGeom prst="roundRect">
            <a:avLst>
              <a:gd name="adj" fmla="val 5657"/>
            </a:avLst>
          </a:prstGeom>
          <a:noFill/>
          <a:ln w="63500" algn="ctr">
            <a:solidFill>
              <a:srgbClr val="EEEE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0B6AF22-FD03-7B9A-1101-5CB4C38E83CD}"/>
              </a:ext>
            </a:extLst>
          </p:cNvPr>
          <p:cNvSpPr/>
          <p:nvPr/>
        </p:nvSpPr>
        <p:spPr bwMode="auto">
          <a:xfrm>
            <a:off x="1147763" y="1109663"/>
            <a:ext cx="2068512" cy="4679950"/>
          </a:xfrm>
          <a:prstGeom prst="roundRect">
            <a:avLst>
              <a:gd name="adj" fmla="val 7581"/>
            </a:avLst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B4CAB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 업 범 위</a:t>
            </a:r>
          </a:p>
        </p:txBody>
      </p:sp>
      <p:sp>
        <p:nvSpPr>
          <p:cNvPr id="28676" name="TextBox 14">
            <a:extLst>
              <a:ext uri="{FF2B5EF4-FFF2-40B4-BE49-F238E27FC236}">
                <a16:creationId xmlns:a16="http://schemas.microsoft.com/office/drawing/2014/main" id="{DCDAE3BB-582E-1C67-7746-AFC40DD5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1616779"/>
            <a:ext cx="6778625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보유업체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유관기관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보유기관 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고유번호로 중복확인 후 등록신청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보유기관 계정생성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관리자 계정정보 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 현황 등록 및 관리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품목별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시설별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검색 기능 구현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지리정보 </a:t>
            </a:r>
            <a:r>
              <a:rPr kumimoji="0"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연계 및 기타 편의기능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플랫폼 운영에 필요한 주요기능에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문자발송 기능 구현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기관주소로 지도정보 연계를 위한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매핑기능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지도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휴대폰 본인인증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SNS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등 로그인 편의기능 개발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유관기관 홈페이지 정보연계를 위한 웹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UI, UX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및 구현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최신 트렌드를 반영하여 사용자 친화적인 디자인 기획 및 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 정체성 확보를 위한 웹 스타일 가이드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(Web Style Guide)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사용자를 고려한 반응형 웹 디자인 적용 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677" name="Text Box 27">
            <a:extLst>
              <a:ext uri="{FF2B5EF4-FFF2-40B4-BE49-F238E27FC236}">
                <a16:creationId xmlns:a16="http://schemas.microsoft.com/office/drawing/2014/main" id="{230F2FFA-9DBC-DAE5-95E7-B4832F7E6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93675"/>
            <a:ext cx="2198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I.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개요</a:t>
            </a:r>
          </a:p>
        </p:txBody>
      </p:sp>
      <p:sp>
        <p:nvSpPr>
          <p:cNvPr id="28678" name="Text Box 27">
            <a:extLst>
              <a:ext uri="{FF2B5EF4-FFF2-40B4-BE49-F238E27FC236}">
                <a16:creationId xmlns:a16="http://schemas.microsoft.com/office/drawing/2014/main" id="{ACB30480-86C5-579E-4CF2-FCD8C0B1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149225"/>
            <a:ext cx="240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사업의 범위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모서리가 둥근 직사각형 6">
            <a:extLst>
              <a:ext uri="{FF2B5EF4-FFF2-40B4-BE49-F238E27FC236}">
                <a16:creationId xmlns:a16="http://schemas.microsoft.com/office/drawing/2014/main" id="{5DCDB96B-8AC3-B110-E5A2-44D826CC4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2" y="1017588"/>
            <a:ext cx="10282237" cy="4860925"/>
          </a:xfrm>
          <a:prstGeom prst="roundRect">
            <a:avLst>
              <a:gd name="adj" fmla="val 5657"/>
            </a:avLst>
          </a:prstGeom>
          <a:noFill/>
          <a:ln w="63500" algn="ctr">
            <a:solidFill>
              <a:srgbClr val="EEEE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0B6AF22-FD03-7B9A-1101-5CB4C38E83CD}"/>
              </a:ext>
            </a:extLst>
          </p:cNvPr>
          <p:cNvSpPr/>
          <p:nvPr/>
        </p:nvSpPr>
        <p:spPr bwMode="auto">
          <a:xfrm>
            <a:off x="1147763" y="1109663"/>
            <a:ext cx="2068512" cy="4679950"/>
          </a:xfrm>
          <a:prstGeom prst="roundRect">
            <a:avLst>
              <a:gd name="adj" fmla="val 7581"/>
            </a:avLst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B4CAB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 업 범 위</a:t>
            </a:r>
          </a:p>
        </p:txBody>
      </p:sp>
      <p:sp>
        <p:nvSpPr>
          <p:cNvPr id="28676" name="TextBox 14">
            <a:extLst>
              <a:ext uri="{FF2B5EF4-FFF2-40B4-BE49-F238E27FC236}">
                <a16:creationId xmlns:a16="http://schemas.microsoft.com/office/drawing/2014/main" id="{DCDAE3BB-582E-1C67-7746-AFC40DD5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738" y="1416724"/>
            <a:ext cx="6778625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보호 기능 개발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계정생성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권한부여 로그기록 및 확인기능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열람 시 로그기록 및 확인기능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암호화 시 공인된 암호화 모듈 적용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처리시스템에 대해 각종 법률 및 지침 준수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유관기관의 홈페이지를 타겟으로 공지사항 등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데이터는 유관기관 소식 게시판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관리자가 수정 및 삭제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noProof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가능하여야 함 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타겟 기관의 홈페이지 개편 시에도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변경적용이 편리하도록 개발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’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 플랫폼 구축단계 운영지원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온라인 플랫폼개발 및 운영환경 제공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개발사가 비용부담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 디자인 제작 및 게시지원 등 디자인 제작 및 수정 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등 ‘인천 바이오 맵’ 사용자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기능 유지관리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상급기관 보안성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개인정보점검 등에 대한 지적사항 개선지원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 및 개발 전담직원 배정 및 핫라인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677" name="Text Box 27">
            <a:extLst>
              <a:ext uri="{FF2B5EF4-FFF2-40B4-BE49-F238E27FC236}">
                <a16:creationId xmlns:a16="http://schemas.microsoft.com/office/drawing/2014/main" id="{230F2FFA-9DBC-DAE5-95E7-B4832F7E6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93675"/>
            <a:ext cx="2198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I.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개요</a:t>
            </a:r>
          </a:p>
        </p:txBody>
      </p:sp>
      <p:sp>
        <p:nvSpPr>
          <p:cNvPr id="28678" name="Text Box 27">
            <a:extLst>
              <a:ext uri="{FF2B5EF4-FFF2-40B4-BE49-F238E27FC236}">
                <a16:creationId xmlns:a16="http://schemas.microsoft.com/office/drawing/2014/main" id="{ACB30480-86C5-579E-4CF2-FCD8C0B1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149225"/>
            <a:ext cx="240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사업의 범위</a:t>
            </a:r>
          </a:p>
        </p:txBody>
      </p:sp>
    </p:spTree>
    <p:extLst>
      <p:ext uri="{BB962C8B-B14F-4D97-AF65-F5344CB8AC3E}">
        <p14:creationId xmlns:p14="http://schemas.microsoft.com/office/powerpoint/2010/main" val="342956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모서리가 둥근 직사각형 6">
            <a:extLst>
              <a:ext uri="{FF2B5EF4-FFF2-40B4-BE49-F238E27FC236}">
                <a16:creationId xmlns:a16="http://schemas.microsoft.com/office/drawing/2014/main" id="{5DCDB96B-8AC3-B110-E5A2-44D826CC4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3" y="1017588"/>
            <a:ext cx="9998074" cy="4860925"/>
          </a:xfrm>
          <a:prstGeom prst="roundRect">
            <a:avLst>
              <a:gd name="adj" fmla="val 5657"/>
            </a:avLst>
          </a:prstGeom>
          <a:noFill/>
          <a:ln w="63500" algn="ctr">
            <a:solidFill>
              <a:srgbClr val="EEEE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0B6AF22-FD03-7B9A-1101-5CB4C38E83CD}"/>
              </a:ext>
            </a:extLst>
          </p:cNvPr>
          <p:cNvSpPr/>
          <p:nvPr/>
        </p:nvSpPr>
        <p:spPr bwMode="auto">
          <a:xfrm>
            <a:off x="1147763" y="1109663"/>
            <a:ext cx="2068512" cy="4679950"/>
          </a:xfrm>
          <a:prstGeom prst="roundRect">
            <a:avLst>
              <a:gd name="adj" fmla="val 7581"/>
            </a:avLst>
          </a:prstGeom>
          <a:solidFill>
            <a:schemeClr val="accent3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B4CAB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 업 범 위</a:t>
            </a:r>
          </a:p>
        </p:txBody>
      </p:sp>
      <p:sp>
        <p:nvSpPr>
          <p:cNvPr id="28676" name="TextBox 14">
            <a:extLst>
              <a:ext uri="{FF2B5EF4-FFF2-40B4-BE49-F238E27FC236}">
                <a16:creationId xmlns:a16="http://schemas.microsoft.com/office/drawing/2014/main" id="{DCDAE3BB-582E-1C67-7746-AFC40DD5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138" y="2393950"/>
            <a:ext cx="67786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 구축 및 개발표준 준수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전자정부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표준프레임워크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적용하여 개발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및 인증</a:t>
            </a: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CMS </a:t>
            </a:r>
            <a:r>
              <a:rPr kumimoji="0"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  <a:endParaRPr kumimoji="0"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WEB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WAS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서버는 오픈소스인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Apache, Tomcat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안정화버전 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데이터베이스는 오픈소스인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Cubrid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WEB/WAS/DB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원활한 운영을 위해 개발사가 설치 및 운영지원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W3C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표준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장애인 웹 접근성 등 각종 지침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준수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677" name="Text Box 27">
            <a:extLst>
              <a:ext uri="{FF2B5EF4-FFF2-40B4-BE49-F238E27FC236}">
                <a16:creationId xmlns:a16="http://schemas.microsoft.com/office/drawing/2014/main" id="{230F2FFA-9DBC-DAE5-95E7-B4832F7E6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150" y="193675"/>
            <a:ext cx="2198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I.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개요</a:t>
            </a:r>
          </a:p>
        </p:txBody>
      </p:sp>
      <p:sp>
        <p:nvSpPr>
          <p:cNvPr id="28678" name="Text Box 27">
            <a:extLst>
              <a:ext uri="{FF2B5EF4-FFF2-40B4-BE49-F238E27FC236}">
                <a16:creationId xmlns:a16="http://schemas.microsoft.com/office/drawing/2014/main" id="{ACB30480-86C5-579E-4CF2-FCD8C0B1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149225"/>
            <a:ext cx="240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사업의 범위</a:t>
            </a:r>
          </a:p>
        </p:txBody>
      </p:sp>
    </p:spTree>
    <p:extLst>
      <p:ext uri="{BB962C8B-B14F-4D97-AF65-F5344CB8AC3E}">
        <p14:creationId xmlns:p14="http://schemas.microsoft.com/office/powerpoint/2010/main" val="2890463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2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254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3614</Words>
  <Application>Microsoft Office PowerPoint</Application>
  <PresentationFormat>와이드스크린</PresentationFormat>
  <Paragraphs>647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38</vt:i4>
      </vt:variant>
    </vt:vector>
  </HeadingPairs>
  <TitlesOfParts>
    <vt:vector size="72" baseType="lpstr">
      <vt:lpstr>HY견고딕</vt:lpstr>
      <vt:lpstr>HY울릉도M</vt:lpstr>
      <vt:lpstr>HY헤드라인M</vt:lpstr>
      <vt:lpstr>KoPub돋움체 Bold</vt:lpstr>
      <vt:lpstr>KoPub돋움체 Medium</vt:lpstr>
      <vt:lpstr>Rix모던고딕 B</vt:lpstr>
      <vt:lpstr>Rix모던고딕 EB</vt:lpstr>
      <vt:lpstr>Rix모던고딕 L</vt:lpstr>
      <vt:lpstr>Rix모던고딕 M</vt:lpstr>
      <vt:lpstr>vricksrepublic</vt:lpstr>
      <vt:lpstr>가는각진제목체</vt:lpstr>
      <vt:lpstr>굴림</vt:lpstr>
      <vt:lpstr>나눔고딕</vt:lpstr>
      <vt:lpstr>나눔바른고딕</vt:lpstr>
      <vt:lpstr>나눔스퀘어 Bold</vt:lpstr>
      <vt:lpstr>나눔스퀘어 ExtraBold</vt:lpstr>
      <vt:lpstr>나눔스퀘어라운드 Bold</vt:lpstr>
      <vt:lpstr>누리 L</vt:lpstr>
      <vt:lpstr>다음_Regular</vt:lpstr>
      <vt:lpstr>다음_SemiBold</vt:lpstr>
      <vt:lpstr>맑은 고딕</vt:lpstr>
      <vt:lpstr>바탕</vt:lpstr>
      <vt:lpstr>Arial</vt:lpstr>
      <vt:lpstr>Calibri</vt:lpstr>
      <vt:lpstr>Century Schoolbook</vt:lpstr>
      <vt:lpstr>Corbel</vt:lpstr>
      <vt:lpstr>Tahoma</vt:lpstr>
      <vt:lpstr>Verdana</vt:lpstr>
      <vt:lpstr>Wingdings</vt:lpstr>
      <vt:lpstr>Wingdings 2</vt:lpstr>
      <vt:lpstr>시차</vt:lpstr>
      <vt:lpstr>2_기본 디자인</vt:lpstr>
      <vt:lpstr>3_기본 디자인</vt:lpstr>
      <vt:lpstr>1_기본 디자인</vt:lpstr>
      <vt:lpstr>    자원공유시스템「인천바이오맵」 온라인 플랫폼 구축 용역 [착수보고]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vd</dc:creator>
  <cp:lastModifiedBy>vd</cp:lastModifiedBy>
  <cp:revision>67</cp:revision>
  <dcterms:created xsi:type="dcterms:W3CDTF">2023-02-01T05:55:17Z</dcterms:created>
  <dcterms:modified xsi:type="dcterms:W3CDTF">2023-02-13T02:49:54Z</dcterms:modified>
</cp:coreProperties>
</file>